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jpg" ContentType="image/jpeg"/>
  <Default Extension="rels" ContentType="application/vnd.openxmlformats-package.relationships+xml"/>
  <Default Extension="vml" ContentType="application/vnd.openxmlformats-officedocument.vmlDrawin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2" r:id="rId2"/>
  </p:sldIdLst>
  <p:sldSz cx="43891200" cy="32918400"/>
  <p:notesSz cx="6858000" cy="9144000"/>
  <p:defaultTextStyle>
    <a:defPPr>
      <a:defRPr lang="en-US"/>
    </a:defPPr>
    <a:lvl1pPr marL="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1pPr>
    <a:lvl2pPr marL="219456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2pPr>
    <a:lvl3pPr marL="438912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3pPr>
    <a:lvl4pPr marL="658368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4pPr>
    <a:lvl5pPr marL="877824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5pPr>
    <a:lvl6pPr marL="1097280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6pPr>
    <a:lvl7pPr marL="1316736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7pPr>
    <a:lvl8pPr marL="1536192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8pPr>
    <a:lvl9pPr marL="1755648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0368">
          <p15:clr>
            <a:srgbClr val="A4A3A4"/>
          </p15:clr>
        </p15:guide>
        <p15:guide id="2" pos="1382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2BCE6"/>
    <a:srgbClr val="A2C2E6"/>
    <a:srgbClr val="91A6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915" autoAdjust="0"/>
    <p:restoredTop sz="99421" autoAdjust="0"/>
  </p:normalViewPr>
  <p:slideViewPr>
    <p:cSldViewPr snapToGrid="0" snapToObjects="1">
      <p:cViewPr varScale="1">
        <p:scale>
          <a:sx n="21" d="100"/>
          <a:sy n="21" d="100"/>
        </p:scale>
        <p:origin x="-1432" y="-176"/>
      </p:cViewPr>
      <p:guideLst>
        <p:guide orient="horz" pos="10368"/>
        <p:guide pos="1382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interSettings" Target="printerSettings/printerSettings1.bin"/><Relationship Id="rId4" Type="http://schemas.openxmlformats.org/officeDocument/2006/relationships/presProps" Target="presProps.xml"/><Relationship Id="rId5" Type="http://schemas.openxmlformats.org/officeDocument/2006/relationships/viewProps" Target="viewProps.xml"/><Relationship Id="rId6" Type="http://schemas.openxmlformats.org/officeDocument/2006/relationships/theme" Target="theme/theme1.xml"/><Relationship Id="rId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Untitled:Users:Natalie:Documents:LMU%20Senior%20Year:Research:Thesis:SCSBC_S17:randnetworkcomparisons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brandonklein:Desktop:GRNmap:F16/Present:Klein_GRNmap_Fall2016:GRNmap_Testing:Fifteen_Gene_Networks:Bar-Chart-Analysis_BK20161116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nwilli31\Downloads\Bar-Chart-Analysis_BK20161116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800000"/>
            </a:solidFill>
          </c:spPr>
          <c:invertIfNegative val="0"/>
          <c:dPt>
            <c:idx val="0"/>
            <c:invertIfNegative val="0"/>
            <c:bubble3D val="0"/>
            <c:spPr>
              <a:solidFill>
                <a:schemeClr val="accent1"/>
              </a:solidFill>
            </c:spPr>
          </c:dPt>
          <c:dPt>
            <c:idx val="1"/>
            <c:invertIfNegative val="0"/>
            <c:bubble3D val="0"/>
            <c:spPr>
              <a:solidFill>
                <a:schemeClr val="accent5">
                  <a:lumMod val="50000"/>
                </a:schemeClr>
              </a:solidFill>
            </c:spPr>
          </c:dPt>
          <c:dPt>
            <c:idx val="2"/>
            <c:invertIfNegative val="0"/>
            <c:bubble3D val="0"/>
            <c:spPr>
              <a:solidFill>
                <a:schemeClr val="accent6">
                  <a:lumMod val="75000"/>
                </a:schemeClr>
              </a:solidFill>
            </c:spPr>
          </c:dPt>
          <c:dLbls>
            <c:txPr>
              <a:bodyPr/>
              <a:lstStyle/>
              <a:p>
                <a:pPr>
                  <a:defRPr sz="1200" b="1">
                    <a:latin typeface="Arial"/>
                    <a:cs typeface="Arial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Sheet1!$A$2:$A$14</c:f>
              <c:strCache>
                <c:ptCount val="13"/>
                <c:pt idx="0">
                  <c:v>Network from ∆hap4 data</c:v>
                </c:pt>
                <c:pt idx="1">
                  <c:v>Networks 1-6 averaged</c:v>
                </c:pt>
                <c:pt idx="2">
                  <c:v>Rand1-10 Averaged</c:v>
                </c:pt>
                <c:pt idx="3">
                  <c:v>Rand1</c:v>
                </c:pt>
                <c:pt idx="4">
                  <c:v>Rand2</c:v>
                </c:pt>
                <c:pt idx="5">
                  <c:v>Rand3</c:v>
                </c:pt>
                <c:pt idx="6">
                  <c:v>Rand4</c:v>
                </c:pt>
                <c:pt idx="7">
                  <c:v>Rand5</c:v>
                </c:pt>
                <c:pt idx="8">
                  <c:v>Rand6</c:v>
                </c:pt>
                <c:pt idx="9">
                  <c:v>Rand7</c:v>
                </c:pt>
                <c:pt idx="10">
                  <c:v>Rand8</c:v>
                </c:pt>
                <c:pt idx="11">
                  <c:v>Rand9</c:v>
                </c:pt>
                <c:pt idx="12">
                  <c:v>Rand10</c:v>
                </c:pt>
              </c:strCache>
            </c:strRef>
          </c:cat>
          <c:val>
            <c:numRef>
              <c:f>Sheet1!$B$2:$B$14</c:f>
              <c:numCache>
                <c:formatCode>General</c:formatCode>
                <c:ptCount val="13"/>
                <c:pt idx="0">
                  <c:v>1.4263</c:v>
                </c:pt>
                <c:pt idx="1">
                  <c:v>1.3854</c:v>
                </c:pt>
                <c:pt idx="2">
                  <c:v>1.4663</c:v>
                </c:pt>
                <c:pt idx="3">
                  <c:v>1.4446</c:v>
                </c:pt>
                <c:pt idx="4">
                  <c:v>1.4805</c:v>
                </c:pt>
                <c:pt idx="5">
                  <c:v>1.4425</c:v>
                </c:pt>
                <c:pt idx="6">
                  <c:v>1.4649</c:v>
                </c:pt>
                <c:pt idx="7">
                  <c:v>1.4649</c:v>
                </c:pt>
                <c:pt idx="8">
                  <c:v>1.4242</c:v>
                </c:pt>
                <c:pt idx="9">
                  <c:v>1.5139</c:v>
                </c:pt>
                <c:pt idx="10">
                  <c:v>1.4942</c:v>
                </c:pt>
                <c:pt idx="11" formatCode="0.0000">
                  <c:v>1.439</c:v>
                </c:pt>
                <c:pt idx="12">
                  <c:v>1.4943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2090377320"/>
        <c:axId val="-2090374232"/>
      </c:barChart>
      <c:catAx>
        <c:axId val="-2090377320"/>
        <c:scaling>
          <c:orientation val="minMax"/>
        </c:scaling>
        <c:delete val="0"/>
        <c:axPos val="b"/>
        <c:majorTickMark val="out"/>
        <c:minorTickMark val="none"/>
        <c:tickLblPos val="nextTo"/>
        <c:txPr>
          <a:bodyPr/>
          <a:lstStyle/>
          <a:p>
            <a:pPr>
              <a:defRPr sz="1200" b="1">
                <a:latin typeface="Arial"/>
                <a:cs typeface="Arial"/>
              </a:defRPr>
            </a:pPr>
            <a:endParaRPr lang="en-US"/>
          </a:p>
        </c:txPr>
        <c:crossAx val="-2090374232"/>
        <c:crosses val="autoZero"/>
        <c:auto val="1"/>
        <c:lblAlgn val="ctr"/>
        <c:lblOffset val="100"/>
        <c:noMultiLvlLbl val="0"/>
      </c:catAx>
      <c:valAx>
        <c:axId val="-2090374232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200" b="1">
                <a:latin typeface="Arial"/>
                <a:cs typeface="Arial"/>
              </a:defRPr>
            </a:pPr>
            <a:endParaRPr lang="en-US"/>
          </a:p>
        </c:txPr>
        <c:crossAx val="-2090377320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optimized_threshold_b!$B$1</c:f>
              <c:strCache>
                <c:ptCount val="1"/>
                <c:pt idx="0">
                  <c:v>WT</c:v>
                </c:pt>
              </c:strCache>
            </c:strRef>
          </c:tx>
          <c:invertIfNegative val="0"/>
          <c:cat>
            <c:strRef>
              <c:f>optimized_threshold_b!$A$2:$A$28</c:f>
              <c:strCache>
                <c:ptCount val="27"/>
                <c:pt idx="0">
                  <c:v>ABF1</c:v>
                </c:pt>
                <c:pt idx="1">
                  <c:v>ACE2</c:v>
                </c:pt>
                <c:pt idx="2">
                  <c:v>AFT2</c:v>
                </c:pt>
                <c:pt idx="3">
                  <c:v>ASF1</c:v>
                </c:pt>
                <c:pt idx="4">
                  <c:v>ASH1</c:v>
                </c:pt>
                <c:pt idx="5">
                  <c:v>CIN5</c:v>
                </c:pt>
                <c:pt idx="6">
                  <c:v>CST6</c:v>
                </c:pt>
                <c:pt idx="7">
                  <c:v>CYC8</c:v>
                </c:pt>
                <c:pt idx="8">
                  <c:v>GCN4</c:v>
                </c:pt>
                <c:pt idx="9">
                  <c:v>GCR2</c:v>
                </c:pt>
                <c:pt idx="10">
                  <c:v>GLN3</c:v>
                </c:pt>
                <c:pt idx="11">
                  <c:v>HAP4</c:v>
                </c:pt>
                <c:pt idx="12">
                  <c:v>HMO1</c:v>
                </c:pt>
                <c:pt idx="13">
                  <c:v>HSF1</c:v>
                </c:pt>
                <c:pt idx="14">
                  <c:v>MCM1</c:v>
                </c:pt>
                <c:pt idx="15">
                  <c:v>MGA2</c:v>
                </c:pt>
                <c:pt idx="16">
                  <c:v>MSN2</c:v>
                </c:pt>
                <c:pt idx="17">
                  <c:v>MSN4</c:v>
                </c:pt>
                <c:pt idx="18">
                  <c:v>RDS3</c:v>
                </c:pt>
                <c:pt idx="19">
                  <c:v>SFP1</c:v>
                </c:pt>
                <c:pt idx="20">
                  <c:v>STB5</c:v>
                </c:pt>
                <c:pt idx="21">
                  <c:v>SWI4</c:v>
                </c:pt>
                <c:pt idx="22">
                  <c:v>SWI5</c:v>
                </c:pt>
                <c:pt idx="23">
                  <c:v>TEC1</c:v>
                </c:pt>
                <c:pt idx="24">
                  <c:v>YHP1</c:v>
                </c:pt>
                <c:pt idx="25">
                  <c:v>YOX1</c:v>
                </c:pt>
                <c:pt idx="26">
                  <c:v>ZAP1</c:v>
                </c:pt>
              </c:strCache>
            </c:strRef>
          </c:cat>
          <c:val>
            <c:numRef>
              <c:f>optimized_threshold_b!$B$2:$B$28</c:f>
              <c:numCache>
                <c:formatCode>General</c:formatCode>
                <c:ptCount val="27"/>
                <c:pt idx="0">
                  <c:v>0.0</c:v>
                </c:pt>
                <c:pt idx="1">
                  <c:v>0.262124028397082</c:v>
                </c:pt>
                <c:pt idx="2">
                  <c:v>4.51685649317481</c:v>
                </c:pt>
                <c:pt idx="3">
                  <c:v>1.358124304426071</c:v>
                </c:pt>
                <c:pt idx="4">
                  <c:v>0.76411388816063</c:v>
                </c:pt>
                <c:pt idx="5">
                  <c:v>2.697563787237377</c:v>
                </c:pt>
                <c:pt idx="8">
                  <c:v>2.422825031475718</c:v>
                </c:pt>
                <c:pt idx="10">
                  <c:v>1.344126332267894</c:v>
                </c:pt>
                <c:pt idx="11">
                  <c:v>-1.745139746659776</c:v>
                </c:pt>
                <c:pt idx="12">
                  <c:v>1.312883162398218</c:v>
                </c:pt>
                <c:pt idx="16">
                  <c:v>0.896129655577542</c:v>
                </c:pt>
                <c:pt idx="19">
                  <c:v>1.243380725593212</c:v>
                </c:pt>
                <c:pt idx="21">
                  <c:v>-3.39406484809004</c:v>
                </c:pt>
                <c:pt idx="24">
                  <c:v>0.312823877758332</c:v>
                </c:pt>
                <c:pt idx="25">
                  <c:v>2.98161725936643</c:v>
                </c:pt>
                <c:pt idx="26">
                  <c:v>0.0</c:v>
                </c:pt>
              </c:numCache>
            </c:numRef>
          </c:val>
        </c:ser>
        <c:ser>
          <c:idx val="1"/>
          <c:order val="1"/>
          <c:tx>
            <c:strRef>
              <c:f>optimized_threshold_b!$C$1</c:f>
              <c:strCache>
                <c:ptCount val="1"/>
                <c:pt idx="0">
                  <c:v>CIN5 (14 Genes)</c:v>
                </c:pt>
              </c:strCache>
            </c:strRef>
          </c:tx>
          <c:invertIfNegative val="0"/>
          <c:cat>
            <c:strRef>
              <c:f>optimized_threshold_b!$A$2:$A$28</c:f>
              <c:strCache>
                <c:ptCount val="27"/>
                <c:pt idx="0">
                  <c:v>ABF1</c:v>
                </c:pt>
                <c:pt idx="1">
                  <c:v>ACE2</c:v>
                </c:pt>
                <c:pt idx="2">
                  <c:v>AFT2</c:v>
                </c:pt>
                <c:pt idx="3">
                  <c:v>ASF1</c:v>
                </c:pt>
                <c:pt idx="4">
                  <c:v>ASH1</c:v>
                </c:pt>
                <c:pt idx="5">
                  <c:v>CIN5</c:v>
                </c:pt>
                <c:pt idx="6">
                  <c:v>CST6</c:v>
                </c:pt>
                <c:pt idx="7">
                  <c:v>CYC8</c:v>
                </c:pt>
                <c:pt idx="8">
                  <c:v>GCN4</c:v>
                </c:pt>
                <c:pt idx="9">
                  <c:v>GCR2</c:v>
                </c:pt>
                <c:pt idx="10">
                  <c:v>GLN3</c:v>
                </c:pt>
                <c:pt idx="11">
                  <c:v>HAP4</c:v>
                </c:pt>
                <c:pt idx="12">
                  <c:v>HMO1</c:v>
                </c:pt>
                <c:pt idx="13">
                  <c:v>HSF1</c:v>
                </c:pt>
                <c:pt idx="14">
                  <c:v>MCM1</c:v>
                </c:pt>
                <c:pt idx="15">
                  <c:v>MGA2</c:v>
                </c:pt>
                <c:pt idx="16">
                  <c:v>MSN2</c:v>
                </c:pt>
                <c:pt idx="17">
                  <c:v>MSN4</c:v>
                </c:pt>
                <c:pt idx="18">
                  <c:v>RDS3</c:v>
                </c:pt>
                <c:pt idx="19">
                  <c:v>SFP1</c:v>
                </c:pt>
                <c:pt idx="20">
                  <c:v>STB5</c:v>
                </c:pt>
                <c:pt idx="21">
                  <c:v>SWI4</c:v>
                </c:pt>
                <c:pt idx="22">
                  <c:v>SWI5</c:v>
                </c:pt>
                <c:pt idx="23">
                  <c:v>TEC1</c:v>
                </c:pt>
                <c:pt idx="24">
                  <c:v>YHP1</c:v>
                </c:pt>
                <c:pt idx="25">
                  <c:v>YOX1</c:v>
                </c:pt>
                <c:pt idx="26">
                  <c:v>ZAP1</c:v>
                </c:pt>
              </c:strCache>
            </c:strRef>
          </c:cat>
          <c:val>
            <c:numRef>
              <c:f>optimized_threshold_b!$C$2:$C$28</c:f>
              <c:numCache>
                <c:formatCode>General</c:formatCode>
                <c:ptCount val="27"/>
                <c:pt idx="5">
                  <c:v>-0.249977806</c:v>
                </c:pt>
                <c:pt idx="9">
                  <c:v>0.0</c:v>
                </c:pt>
                <c:pt idx="10">
                  <c:v>0.721971218720339</c:v>
                </c:pt>
                <c:pt idx="11">
                  <c:v>2.178153085800432</c:v>
                </c:pt>
                <c:pt idx="12">
                  <c:v>1.732411842467356</c:v>
                </c:pt>
                <c:pt idx="15">
                  <c:v>-0.0251654983317954</c:v>
                </c:pt>
                <c:pt idx="16">
                  <c:v>-1.407545747853095</c:v>
                </c:pt>
                <c:pt idx="18">
                  <c:v>1.063359759033917</c:v>
                </c:pt>
                <c:pt idx="19">
                  <c:v>-0.84878386684105</c:v>
                </c:pt>
                <c:pt idx="20">
                  <c:v>1.401357975939462</c:v>
                </c:pt>
                <c:pt idx="21">
                  <c:v>-0.560862942853574</c:v>
                </c:pt>
                <c:pt idx="22">
                  <c:v>-0.515305996827595</c:v>
                </c:pt>
                <c:pt idx="24">
                  <c:v>-1.813471980888042</c:v>
                </c:pt>
                <c:pt idx="25">
                  <c:v>-0.227406980062209</c:v>
                </c:pt>
              </c:numCache>
            </c:numRef>
          </c:val>
        </c:ser>
        <c:ser>
          <c:idx val="2"/>
          <c:order val="2"/>
          <c:tx>
            <c:strRef>
              <c:f>optimized_threshold_b!$D$1</c:f>
              <c:strCache>
                <c:ptCount val="1"/>
                <c:pt idx="0">
                  <c:v>CIN5 (17 Genes)</c:v>
                </c:pt>
              </c:strCache>
            </c:strRef>
          </c:tx>
          <c:invertIfNegative val="0"/>
          <c:cat>
            <c:strRef>
              <c:f>optimized_threshold_b!$A$2:$A$28</c:f>
              <c:strCache>
                <c:ptCount val="27"/>
                <c:pt idx="0">
                  <c:v>ABF1</c:v>
                </c:pt>
                <c:pt idx="1">
                  <c:v>ACE2</c:v>
                </c:pt>
                <c:pt idx="2">
                  <c:v>AFT2</c:v>
                </c:pt>
                <c:pt idx="3">
                  <c:v>ASF1</c:v>
                </c:pt>
                <c:pt idx="4">
                  <c:v>ASH1</c:v>
                </c:pt>
                <c:pt idx="5">
                  <c:v>CIN5</c:v>
                </c:pt>
                <c:pt idx="6">
                  <c:v>CST6</c:v>
                </c:pt>
                <c:pt idx="7">
                  <c:v>CYC8</c:v>
                </c:pt>
                <c:pt idx="8">
                  <c:v>GCN4</c:v>
                </c:pt>
                <c:pt idx="9">
                  <c:v>GCR2</c:v>
                </c:pt>
                <c:pt idx="10">
                  <c:v>GLN3</c:v>
                </c:pt>
                <c:pt idx="11">
                  <c:v>HAP4</c:v>
                </c:pt>
                <c:pt idx="12">
                  <c:v>HMO1</c:v>
                </c:pt>
                <c:pt idx="13">
                  <c:v>HSF1</c:v>
                </c:pt>
                <c:pt idx="14">
                  <c:v>MCM1</c:v>
                </c:pt>
                <c:pt idx="15">
                  <c:v>MGA2</c:v>
                </c:pt>
                <c:pt idx="16">
                  <c:v>MSN2</c:v>
                </c:pt>
                <c:pt idx="17">
                  <c:v>MSN4</c:v>
                </c:pt>
                <c:pt idx="18">
                  <c:v>RDS3</c:v>
                </c:pt>
                <c:pt idx="19">
                  <c:v>SFP1</c:v>
                </c:pt>
                <c:pt idx="20">
                  <c:v>STB5</c:v>
                </c:pt>
                <c:pt idx="21">
                  <c:v>SWI4</c:v>
                </c:pt>
                <c:pt idx="22">
                  <c:v>SWI5</c:v>
                </c:pt>
                <c:pt idx="23">
                  <c:v>TEC1</c:v>
                </c:pt>
                <c:pt idx="24">
                  <c:v>YHP1</c:v>
                </c:pt>
                <c:pt idx="25">
                  <c:v>YOX1</c:v>
                </c:pt>
                <c:pt idx="26">
                  <c:v>ZAP1</c:v>
                </c:pt>
              </c:strCache>
            </c:strRef>
          </c:cat>
          <c:val>
            <c:numRef>
              <c:f>optimized_threshold_b!$D$2:$D$28</c:f>
              <c:numCache>
                <c:formatCode>General</c:formatCode>
                <c:ptCount val="27"/>
                <c:pt idx="1">
                  <c:v>1.495011742689769</c:v>
                </c:pt>
                <c:pt idx="5">
                  <c:v>0.375201590234179</c:v>
                </c:pt>
                <c:pt idx="9">
                  <c:v>0.0</c:v>
                </c:pt>
                <c:pt idx="10">
                  <c:v>0.597846209307697</c:v>
                </c:pt>
                <c:pt idx="11">
                  <c:v>3.129952440484738</c:v>
                </c:pt>
                <c:pt idx="12">
                  <c:v>1.887730329811488</c:v>
                </c:pt>
                <c:pt idx="14">
                  <c:v>0.206092752620434</c:v>
                </c:pt>
                <c:pt idx="15">
                  <c:v>-0.0326573613113047</c:v>
                </c:pt>
                <c:pt idx="16">
                  <c:v>-1.802447768591495</c:v>
                </c:pt>
                <c:pt idx="18">
                  <c:v>0.659349154383579</c:v>
                </c:pt>
                <c:pt idx="19">
                  <c:v>0.710663362870508</c:v>
                </c:pt>
                <c:pt idx="20">
                  <c:v>0.179632115111102</c:v>
                </c:pt>
                <c:pt idx="21">
                  <c:v>-1.738883921181963</c:v>
                </c:pt>
                <c:pt idx="22">
                  <c:v>0.124224799630721</c:v>
                </c:pt>
                <c:pt idx="24">
                  <c:v>0.910934713872158</c:v>
                </c:pt>
                <c:pt idx="25">
                  <c:v>0.0539253723624353</c:v>
                </c:pt>
                <c:pt idx="26">
                  <c:v>0.0</c:v>
                </c:pt>
              </c:numCache>
            </c:numRef>
          </c:val>
        </c:ser>
        <c:ser>
          <c:idx val="3"/>
          <c:order val="3"/>
          <c:tx>
            <c:strRef>
              <c:f>optimized_threshold_b!$E$1</c:f>
              <c:strCache>
                <c:ptCount val="1"/>
                <c:pt idx="0">
                  <c:v>GLN3</c:v>
                </c:pt>
              </c:strCache>
            </c:strRef>
          </c:tx>
          <c:invertIfNegative val="0"/>
          <c:cat>
            <c:strRef>
              <c:f>optimized_threshold_b!$A$2:$A$28</c:f>
              <c:strCache>
                <c:ptCount val="27"/>
                <c:pt idx="0">
                  <c:v>ABF1</c:v>
                </c:pt>
                <c:pt idx="1">
                  <c:v>ACE2</c:v>
                </c:pt>
                <c:pt idx="2">
                  <c:v>AFT2</c:v>
                </c:pt>
                <c:pt idx="3">
                  <c:v>ASF1</c:v>
                </c:pt>
                <c:pt idx="4">
                  <c:v>ASH1</c:v>
                </c:pt>
                <c:pt idx="5">
                  <c:v>CIN5</c:v>
                </c:pt>
                <c:pt idx="6">
                  <c:v>CST6</c:v>
                </c:pt>
                <c:pt idx="7">
                  <c:v>CYC8</c:v>
                </c:pt>
                <c:pt idx="8">
                  <c:v>GCN4</c:v>
                </c:pt>
                <c:pt idx="9">
                  <c:v>GCR2</c:v>
                </c:pt>
                <c:pt idx="10">
                  <c:v>GLN3</c:v>
                </c:pt>
                <c:pt idx="11">
                  <c:v>HAP4</c:v>
                </c:pt>
                <c:pt idx="12">
                  <c:v>HMO1</c:v>
                </c:pt>
                <c:pt idx="13">
                  <c:v>HSF1</c:v>
                </c:pt>
                <c:pt idx="14">
                  <c:v>MCM1</c:v>
                </c:pt>
                <c:pt idx="15">
                  <c:v>MGA2</c:v>
                </c:pt>
                <c:pt idx="16">
                  <c:v>MSN2</c:v>
                </c:pt>
                <c:pt idx="17">
                  <c:v>MSN4</c:v>
                </c:pt>
                <c:pt idx="18">
                  <c:v>RDS3</c:v>
                </c:pt>
                <c:pt idx="19">
                  <c:v>SFP1</c:v>
                </c:pt>
                <c:pt idx="20">
                  <c:v>STB5</c:v>
                </c:pt>
                <c:pt idx="21">
                  <c:v>SWI4</c:v>
                </c:pt>
                <c:pt idx="22">
                  <c:v>SWI5</c:v>
                </c:pt>
                <c:pt idx="23">
                  <c:v>TEC1</c:v>
                </c:pt>
                <c:pt idx="24">
                  <c:v>YHP1</c:v>
                </c:pt>
                <c:pt idx="25">
                  <c:v>YOX1</c:v>
                </c:pt>
                <c:pt idx="26">
                  <c:v>ZAP1</c:v>
                </c:pt>
              </c:strCache>
            </c:strRef>
          </c:cat>
          <c:val>
            <c:numRef>
              <c:f>optimized_threshold_b!$E$2:$E$28</c:f>
              <c:numCache>
                <c:formatCode>General</c:formatCode>
                <c:ptCount val="27"/>
                <c:pt idx="5">
                  <c:v>0.209399465600768</c:v>
                </c:pt>
                <c:pt idx="7">
                  <c:v>0.95036344888317</c:v>
                </c:pt>
                <c:pt idx="9">
                  <c:v>0.0</c:v>
                </c:pt>
                <c:pt idx="10">
                  <c:v>1.482407766302815</c:v>
                </c:pt>
                <c:pt idx="11">
                  <c:v>0.614245954857868</c:v>
                </c:pt>
                <c:pt idx="12">
                  <c:v>0.870922376778651</c:v>
                </c:pt>
                <c:pt idx="16">
                  <c:v>1.661419406149075</c:v>
                </c:pt>
                <c:pt idx="17">
                  <c:v>-0.0134797756084702</c:v>
                </c:pt>
                <c:pt idx="19">
                  <c:v>-0.0214150723396686</c:v>
                </c:pt>
                <c:pt idx="21">
                  <c:v>0.766078190282295</c:v>
                </c:pt>
                <c:pt idx="22">
                  <c:v>-2.553877634406508</c:v>
                </c:pt>
                <c:pt idx="23">
                  <c:v>0.351001392906089</c:v>
                </c:pt>
                <c:pt idx="24">
                  <c:v>1.108341513235848</c:v>
                </c:pt>
                <c:pt idx="25">
                  <c:v>1.692328333743848</c:v>
                </c:pt>
              </c:numCache>
            </c:numRef>
          </c:val>
        </c:ser>
        <c:ser>
          <c:idx val="4"/>
          <c:order val="4"/>
          <c:tx>
            <c:strRef>
              <c:f>optimized_threshold_b!$F$1</c:f>
              <c:strCache>
                <c:ptCount val="1"/>
                <c:pt idx="0">
                  <c:v>HAP4</c:v>
                </c:pt>
              </c:strCache>
            </c:strRef>
          </c:tx>
          <c:invertIfNegative val="0"/>
          <c:cat>
            <c:strRef>
              <c:f>optimized_threshold_b!$A$2:$A$28</c:f>
              <c:strCache>
                <c:ptCount val="27"/>
                <c:pt idx="0">
                  <c:v>ABF1</c:v>
                </c:pt>
                <c:pt idx="1">
                  <c:v>ACE2</c:v>
                </c:pt>
                <c:pt idx="2">
                  <c:v>AFT2</c:v>
                </c:pt>
                <c:pt idx="3">
                  <c:v>ASF1</c:v>
                </c:pt>
                <c:pt idx="4">
                  <c:v>ASH1</c:v>
                </c:pt>
                <c:pt idx="5">
                  <c:v>CIN5</c:v>
                </c:pt>
                <c:pt idx="6">
                  <c:v>CST6</c:v>
                </c:pt>
                <c:pt idx="7">
                  <c:v>CYC8</c:v>
                </c:pt>
                <c:pt idx="8">
                  <c:v>GCN4</c:v>
                </c:pt>
                <c:pt idx="9">
                  <c:v>GCR2</c:v>
                </c:pt>
                <c:pt idx="10">
                  <c:v>GLN3</c:v>
                </c:pt>
                <c:pt idx="11">
                  <c:v>HAP4</c:v>
                </c:pt>
                <c:pt idx="12">
                  <c:v>HMO1</c:v>
                </c:pt>
                <c:pt idx="13">
                  <c:v>HSF1</c:v>
                </c:pt>
                <c:pt idx="14">
                  <c:v>MCM1</c:v>
                </c:pt>
                <c:pt idx="15">
                  <c:v>MGA2</c:v>
                </c:pt>
                <c:pt idx="16">
                  <c:v>MSN2</c:v>
                </c:pt>
                <c:pt idx="17">
                  <c:v>MSN4</c:v>
                </c:pt>
                <c:pt idx="18">
                  <c:v>RDS3</c:v>
                </c:pt>
                <c:pt idx="19">
                  <c:v>SFP1</c:v>
                </c:pt>
                <c:pt idx="20">
                  <c:v>STB5</c:v>
                </c:pt>
                <c:pt idx="21">
                  <c:v>SWI4</c:v>
                </c:pt>
                <c:pt idx="22">
                  <c:v>SWI5</c:v>
                </c:pt>
                <c:pt idx="23">
                  <c:v>TEC1</c:v>
                </c:pt>
                <c:pt idx="24">
                  <c:v>YHP1</c:v>
                </c:pt>
                <c:pt idx="25">
                  <c:v>YOX1</c:v>
                </c:pt>
                <c:pt idx="26">
                  <c:v>ZAP1</c:v>
                </c:pt>
              </c:strCache>
            </c:strRef>
          </c:cat>
          <c:val>
            <c:numRef>
              <c:f>optimized_threshold_b!$F$2:$F$28</c:f>
              <c:numCache>
                <c:formatCode>General</c:formatCode>
                <c:ptCount val="27"/>
                <c:pt idx="1">
                  <c:v>0.60024790543575</c:v>
                </c:pt>
                <c:pt idx="4">
                  <c:v>-1.788383775675857</c:v>
                </c:pt>
                <c:pt idx="5">
                  <c:v>2.36898323209749</c:v>
                </c:pt>
                <c:pt idx="9">
                  <c:v>0.0</c:v>
                </c:pt>
                <c:pt idx="10">
                  <c:v>0.820555923540028</c:v>
                </c:pt>
                <c:pt idx="11">
                  <c:v>0.726615645521653</c:v>
                </c:pt>
                <c:pt idx="12">
                  <c:v>0.968024053177125</c:v>
                </c:pt>
                <c:pt idx="16">
                  <c:v>4.748924117510032</c:v>
                </c:pt>
                <c:pt idx="19">
                  <c:v>1.039919813687509</c:v>
                </c:pt>
                <c:pt idx="20">
                  <c:v>0.57712108036576</c:v>
                </c:pt>
                <c:pt idx="21">
                  <c:v>0.326154591204089</c:v>
                </c:pt>
                <c:pt idx="22">
                  <c:v>-0.591006184912502</c:v>
                </c:pt>
                <c:pt idx="24">
                  <c:v>2.304252279865663</c:v>
                </c:pt>
                <c:pt idx="25">
                  <c:v>2.095374344491341</c:v>
                </c:pt>
                <c:pt idx="26">
                  <c:v>0.0</c:v>
                </c:pt>
              </c:numCache>
            </c:numRef>
          </c:val>
        </c:ser>
        <c:ser>
          <c:idx val="5"/>
          <c:order val="5"/>
          <c:tx>
            <c:strRef>
              <c:f>optimized_threshold_b!$G$1</c:f>
              <c:strCache>
                <c:ptCount val="1"/>
                <c:pt idx="0">
                  <c:v>ZAP1</c:v>
                </c:pt>
              </c:strCache>
            </c:strRef>
          </c:tx>
          <c:invertIfNegative val="0"/>
          <c:cat>
            <c:strRef>
              <c:f>optimized_threshold_b!$A$2:$A$28</c:f>
              <c:strCache>
                <c:ptCount val="27"/>
                <c:pt idx="0">
                  <c:v>ABF1</c:v>
                </c:pt>
                <c:pt idx="1">
                  <c:v>ACE2</c:v>
                </c:pt>
                <c:pt idx="2">
                  <c:v>AFT2</c:v>
                </c:pt>
                <c:pt idx="3">
                  <c:v>ASF1</c:v>
                </c:pt>
                <c:pt idx="4">
                  <c:v>ASH1</c:v>
                </c:pt>
                <c:pt idx="5">
                  <c:v>CIN5</c:v>
                </c:pt>
                <c:pt idx="6">
                  <c:v>CST6</c:v>
                </c:pt>
                <c:pt idx="7">
                  <c:v>CYC8</c:v>
                </c:pt>
                <c:pt idx="8">
                  <c:v>GCN4</c:v>
                </c:pt>
                <c:pt idx="9">
                  <c:v>GCR2</c:v>
                </c:pt>
                <c:pt idx="10">
                  <c:v>GLN3</c:v>
                </c:pt>
                <c:pt idx="11">
                  <c:v>HAP4</c:v>
                </c:pt>
                <c:pt idx="12">
                  <c:v>HMO1</c:v>
                </c:pt>
                <c:pt idx="13">
                  <c:v>HSF1</c:v>
                </c:pt>
                <c:pt idx="14">
                  <c:v>MCM1</c:v>
                </c:pt>
                <c:pt idx="15">
                  <c:v>MGA2</c:v>
                </c:pt>
                <c:pt idx="16">
                  <c:v>MSN2</c:v>
                </c:pt>
                <c:pt idx="17">
                  <c:v>MSN4</c:v>
                </c:pt>
                <c:pt idx="18">
                  <c:v>RDS3</c:v>
                </c:pt>
                <c:pt idx="19">
                  <c:v>SFP1</c:v>
                </c:pt>
                <c:pt idx="20">
                  <c:v>STB5</c:v>
                </c:pt>
                <c:pt idx="21">
                  <c:v>SWI4</c:v>
                </c:pt>
                <c:pt idx="22">
                  <c:v>SWI5</c:v>
                </c:pt>
                <c:pt idx="23">
                  <c:v>TEC1</c:v>
                </c:pt>
                <c:pt idx="24">
                  <c:v>YHP1</c:v>
                </c:pt>
                <c:pt idx="25">
                  <c:v>YOX1</c:v>
                </c:pt>
                <c:pt idx="26">
                  <c:v>ZAP1</c:v>
                </c:pt>
              </c:strCache>
            </c:strRef>
          </c:cat>
          <c:val>
            <c:numRef>
              <c:f>optimized_threshold_b!$G$2:$G$28</c:f>
              <c:numCache>
                <c:formatCode>General</c:formatCode>
                <c:ptCount val="27"/>
                <c:pt idx="0">
                  <c:v>0.0</c:v>
                </c:pt>
                <c:pt idx="1">
                  <c:v>1.538999217906269</c:v>
                </c:pt>
                <c:pt idx="5">
                  <c:v>-0.536934414697174</c:v>
                </c:pt>
                <c:pt idx="6">
                  <c:v>-0.0235463405159241</c:v>
                </c:pt>
                <c:pt idx="8">
                  <c:v>-0.942389874285729</c:v>
                </c:pt>
                <c:pt idx="9">
                  <c:v>0.0</c:v>
                </c:pt>
                <c:pt idx="10">
                  <c:v>-0.447653587218826</c:v>
                </c:pt>
                <c:pt idx="11">
                  <c:v>0.170199964165051</c:v>
                </c:pt>
                <c:pt idx="12">
                  <c:v>0.384936847940669</c:v>
                </c:pt>
                <c:pt idx="13">
                  <c:v>0.0950310779900902</c:v>
                </c:pt>
                <c:pt idx="14">
                  <c:v>0.264279282579153</c:v>
                </c:pt>
                <c:pt idx="15">
                  <c:v>-0.0397087059584455</c:v>
                </c:pt>
                <c:pt idx="16">
                  <c:v>-0.647782819712413</c:v>
                </c:pt>
                <c:pt idx="17">
                  <c:v>1.717458690616056</c:v>
                </c:pt>
                <c:pt idx="21">
                  <c:v>-2.744608001249048</c:v>
                </c:pt>
                <c:pt idx="26">
                  <c:v>0.0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2076503720"/>
        <c:axId val="-2076383272"/>
      </c:barChart>
      <c:catAx>
        <c:axId val="-2076503720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200"/>
            </a:pPr>
            <a:endParaRPr lang="en-US"/>
          </a:p>
        </c:txPr>
        <c:crossAx val="-2076383272"/>
        <c:crosses val="autoZero"/>
        <c:auto val="1"/>
        <c:lblAlgn val="ctr"/>
        <c:lblOffset val="100"/>
        <c:noMultiLvlLbl val="0"/>
      </c:catAx>
      <c:valAx>
        <c:axId val="-2076383272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200"/>
            </a:pPr>
            <a:endParaRPr lang="en-US"/>
          </a:p>
        </c:txPr>
        <c:crossAx val="-2076503720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100" b="1">
          <a:latin typeface="Arial"/>
          <a:cs typeface="Arial"/>
        </a:defRPr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>
        <c:manualLayout>
          <c:layoutTarget val="inner"/>
          <c:xMode val="edge"/>
          <c:yMode val="edge"/>
          <c:x val="0.0403126043532376"/>
          <c:y val="0.0373359063851173"/>
          <c:w val="0.831065054812794"/>
          <c:h val="0.80054938609784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'[Bar-Chart-Analysis_BK20161116.xlsx]optimized_production_rates'!$B$1</c:f>
              <c:strCache>
                <c:ptCount val="1"/>
                <c:pt idx="0">
                  <c:v>1</c:v>
                </c:pt>
              </c:strCache>
            </c:strRef>
          </c:tx>
          <c:invertIfNegative val="0"/>
          <c:cat>
            <c:strRef>
              <c:f>'[Bar-Chart-Analysis_BK20161116.xlsx]optimized_production_rates'!$A$2:$A$28</c:f>
              <c:strCache>
                <c:ptCount val="27"/>
                <c:pt idx="0">
                  <c:v>ABF1</c:v>
                </c:pt>
                <c:pt idx="1">
                  <c:v>ACE2</c:v>
                </c:pt>
                <c:pt idx="2">
                  <c:v>AFT2</c:v>
                </c:pt>
                <c:pt idx="3">
                  <c:v>ASF1</c:v>
                </c:pt>
                <c:pt idx="4">
                  <c:v>ASH1</c:v>
                </c:pt>
                <c:pt idx="5">
                  <c:v>CIN5</c:v>
                </c:pt>
                <c:pt idx="6">
                  <c:v>CST6</c:v>
                </c:pt>
                <c:pt idx="7">
                  <c:v>CYC8</c:v>
                </c:pt>
                <c:pt idx="8">
                  <c:v>GCN4</c:v>
                </c:pt>
                <c:pt idx="9">
                  <c:v>GCR2</c:v>
                </c:pt>
                <c:pt idx="10">
                  <c:v>GLN3</c:v>
                </c:pt>
                <c:pt idx="11">
                  <c:v>HAP4</c:v>
                </c:pt>
                <c:pt idx="12">
                  <c:v>HMO1</c:v>
                </c:pt>
                <c:pt idx="13">
                  <c:v>HSF1</c:v>
                </c:pt>
                <c:pt idx="14">
                  <c:v>MCM1</c:v>
                </c:pt>
                <c:pt idx="15">
                  <c:v>MGA2</c:v>
                </c:pt>
                <c:pt idx="16">
                  <c:v>MSN2</c:v>
                </c:pt>
                <c:pt idx="17">
                  <c:v>MSN4</c:v>
                </c:pt>
                <c:pt idx="18">
                  <c:v>RDS3</c:v>
                </c:pt>
                <c:pt idx="19">
                  <c:v>SFP1</c:v>
                </c:pt>
                <c:pt idx="20">
                  <c:v>STB5</c:v>
                </c:pt>
                <c:pt idx="21">
                  <c:v>SWI4</c:v>
                </c:pt>
                <c:pt idx="22">
                  <c:v>SWI5</c:v>
                </c:pt>
                <c:pt idx="23">
                  <c:v>TEC1</c:v>
                </c:pt>
                <c:pt idx="24">
                  <c:v>YHP1</c:v>
                </c:pt>
                <c:pt idx="25">
                  <c:v>YOX1</c:v>
                </c:pt>
                <c:pt idx="26">
                  <c:v>ZAP1</c:v>
                </c:pt>
              </c:strCache>
            </c:strRef>
          </c:cat>
          <c:val>
            <c:numRef>
              <c:f>'[Bar-Chart-Analysis_BK20161116.xlsx]optimized_production_rates'!$B$2:$B$28</c:f>
              <c:numCache>
                <c:formatCode>General</c:formatCode>
                <c:ptCount val="27"/>
                <c:pt idx="0">
                  <c:v>0.0575913822521516</c:v>
                </c:pt>
                <c:pt idx="1">
                  <c:v>0.133860770519951</c:v>
                </c:pt>
                <c:pt idx="2">
                  <c:v>0.290004958317571</c:v>
                </c:pt>
                <c:pt idx="3">
                  <c:v>0.158179714638895</c:v>
                </c:pt>
                <c:pt idx="4">
                  <c:v>1.529886194369607</c:v>
                </c:pt>
                <c:pt idx="5">
                  <c:v>1.152815987887547</c:v>
                </c:pt>
                <c:pt idx="8">
                  <c:v>0.181216029006856</c:v>
                </c:pt>
                <c:pt idx="10">
                  <c:v>0.360109759485015</c:v>
                </c:pt>
                <c:pt idx="11">
                  <c:v>2.344771437217853</c:v>
                </c:pt>
                <c:pt idx="12">
                  <c:v>0.483290667170217</c:v>
                </c:pt>
                <c:pt idx="16">
                  <c:v>0.573852541980063</c:v>
                </c:pt>
                <c:pt idx="19">
                  <c:v>1.0066312765505</c:v>
                </c:pt>
                <c:pt idx="21">
                  <c:v>0.227818344361106</c:v>
                </c:pt>
                <c:pt idx="24">
                  <c:v>0.151302376140514</c:v>
                </c:pt>
                <c:pt idx="25">
                  <c:v>0.785593453477971</c:v>
                </c:pt>
                <c:pt idx="26">
                  <c:v>0.126533469890166</c:v>
                </c:pt>
              </c:numCache>
            </c:numRef>
          </c:val>
        </c:ser>
        <c:ser>
          <c:idx val="1"/>
          <c:order val="1"/>
          <c:tx>
            <c:strRef>
              <c:f>'[Bar-Chart-Analysis_BK20161116.xlsx]optimized_production_rates'!$C$1</c:f>
              <c:strCache>
                <c:ptCount val="1"/>
                <c:pt idx="0">
                  <c:v>2</c:v>
                </c:pt>
              </c:strCache>
            </c:strRef>
          </c:tx>
          <c:invertIfNegative val="0"/>
          <c:cat>
            <c:strRef>
              <c:f>'[Bar-Chart-Analysis_BK20161116.xlsx]optimized_production_rates'!$A$2:$A$28</c:f>
              <c:strCache>
                <c:ptCount val="27"/>
                <c:pt idx="0">
                  <c:v>ABF1</c:v>
                </c:pt>
                <c:pt idx="1">
                  <c:v>ACE2</c:v>
                </c:pt>
                <c:pt idx="2">
                  <c:v>AFT2</c:v>
                </c:pt>
                <c:pt idx="3">
                  <c:v>ASF1</c:v>
                </c:pt>
                <c:pt idx="4">
                  <c:v>ASH1</c:v>
                </c:pt>
                <c:pt idx="5">
                  <c:v>CIN5</c:v>
                </c:pt>
                <c:pt idx="6">
                  <c:v>CST6</c:v>
                </c:pt>
                <c:pt idx="7">
                  <c:v>CYC8</c:v>
                </c:pt>
                <c:pt idx="8">
                  <c:v>GCN4</c:v>
                </c:pt>
                <c:pt idx="9">
                  <c:v>GCR2</c:v>
                </c:pt>
                <c:pt idx="10">
                  <c:v>GLN3</c:v>
                </c:pt>
                <c:pt idx="11">
                  <c:v>HAP4</c:v>
                </c:pt>
                <c:pt idx="12">
                  <c:v>HMO1</c:v>
                </c:pt>
                <c:pt idx="13">
                  <c:v>HSF1</c:v>
                </c:pt>
                <c:pt idx="14">
                  <c:v>MCM1</c:v>
                </c:pt>
                <c:pt idx="15">
                  <c:v>MGA2</c:v>
                </c:pt>
                <c:pt idx="16">
                  <c:v>MSN2</c:v>
                </c:pt>
                <c:pt idx="17">
                  <c:v>MSN4</c:v>
                </c:pt>
                <c:pt idx="18">
                  <c:v>RDS3</c:v>
                </c:pt>
                <c:pt idx="19">
                  <c:v>SFP1</c:v>
                </c:pt>
                <c:pt idx="20">
                  <c:v>STB5</c:v>
                </c:pt>
                <c:pt idx="21">
                  <c:v>SWI4</c:v>
                </c:pt>
                <c:pt idx="22">
                  <c:v>SWI5</c:v>
                </c:pt>
                <c:pt idx="23">
                  <c:v>TEC1</c:v>
                </c:pt>
                <c:pt idx="24">
                  <c:v>YHP1</c:v>
                </c:pt>
                <c:pt idx="25">
                  <c:v>YOX1</c:v>
                </c:pt>
                <c:pt idx="26">
                  <c:v>ZAP1</c:v>
                </c:pt>
              </c:strCache>
            </c:strRef>
          </c:cat>
          <c:val>
            <c:numRef>
              <c:f>'[Bar-Chart-Analysis_BK20161116.xlsx]optimized_production_rates'!$C$2:$C$28</c:f>
              <c:numCache>
                <c:formatCode>General</c:formatCode>
                <c:ptCount val="27"/>
                <c:pt idx="5">
                  <c:v>1.579163579398172</c:v>
                </c:pt>
                <c:pt idx="9">
                  <c:v>0.225272266318016</c:v>
                </c:pt>
                <c:pt idx="10">
                  <c:v>0.417362842583617</c:v>
                </c:pt>
                <c:pt idx="11">
                  <c:v>1.07963771087577</c:v>
                </c:pt>
                <c:pt idx="12">
                  <c:v>0.512220568080633</c:v>
                </c:pt>
                <c:pt idx="15">
                  <c:v>0.272480476257762</c:v>
                </c:pt>
                <c:pt idx="16">
                  <c:v>2.182960001713384</c:v>
                </c:pt>
                <c:pt idx="18">
                  <c:v>0.295828424167886</c:v>
                </c:pt>
                <c:pt idx="19">
                  <c:v>1.410076454034166</c:v>
                </c:pt>
                <c:pt idx="20">
                  <c:v>0.601204379101917</c:v>
                </c:pt>
                <c:pt idx="21">
                  <c:v>0.335473197660211</c:v>
                </c:pt>
                <c:pt idx="22">
                  <c:v>1.139993753009473</c:v>
                </c:pt>
                <c:pt idx="24">
                  <c:v>1.882566711793038</c:v>
                </c:pt>
                <c:pt idx="25">
                  <c:v>1.366806469059578</c:v>
                </c:pt>
              </c:numCache>
            </c:numRef>
          </c:val>
        </c:ser>
        <c:ser>
          <c:idx val="2"/>
          <c:order val="2"/>
          <c:tx>
            <c:strRef>
              <c:f>'[Bar-Chart-Analysis_BK20161116.xlsx]optimized_production_rates'!$D$1</c:f>
              <c:strCache>
                <c:ptCount val="1"/>
                <c:pt idx="0">
                  <c:v>3</c:v>
                </c:pt>
              </c:strCache>
            </c:strRef>
          </c:tx>
          <c:invertIfNegative val="0"/>
          <c:cat>
            <c:strRef>
              <c:f>'[Bar-Chart-Analysis_BK20161116.xlsx]optimized_production_rates'!$A$2:$A$28</c:f>
              <c:strCache>
                <c:ptCount val="27"/>
                <c:pt idx="0">
                  <c:v>ABF1</c:v>
                </c:pt>
                <c:pt idx="1">
                  <c:v>ACE2</c:v>
                </c:pt>
                <c:pt idx="2">
                  <c:v>AFT2</c:v>
                </c:pt>
                <c:pt idx="3">
                  <c:v>ASF1</c:v>
                </c:pt>
                <c:pt idx="4">
                  <c:v>ASH1</c:v>
                </c:pt>
                <c:pt idx="5">
                  <c:v>CIN5</c:v>
                </c:pt>
                <c:pt idx="6">
                  <c:v>CST6</c:v>
                </c:pt>
                <c:pt idx="7">
                  <c:v>CYC8</c:v>
                </c:pt>
                <c:pt idx="8">
                  <c:v>GCN4</c:v>
                </c:pt>
                <c:pt idx="9">
                  <c:v>GCR2</c:v>
                </c:pt>
                <c:pt idx="10">
                  <c:v>GLN3</c:v>
                </c:pt>
                <c:pt idx="11">
                  <c:v>HAP4</c:v>
                </c:pt>
                <c:pt idx="12">
                  <c:v>HMO1</c:v>
                </c:pt>
                <c:pt idx="13">
                  <c:v>HSF1</c:v>
                </c:pt>
                <c:pt idx="14">
                  <c:v>MCM1</c:v>
                </c:pt>
                <c:pt idx="15">
                  <c:v>MGA2</c:v>
                </c:pt>
                <c:pt idx="16">
                  <c:v>MSN2</c:v>
                </c:pt>
                <c:pt idx="17">
                  <c:v>MSN4</c:v>
                </c:pt>
                <c:pt idx="18">
                  <c:v>RDS3</c:v>
                </c:pt>
                <c:pt idx="19">
                  <c:v>SFP1</c:v>
                </c:pt>
                <c:pt idx="20">
                  <c:v>STB5</c:v>
                </c:pt>
                <c:pt idx="21">
                  <c:v>SWI4</c:v>
                </c:pt>
                <c:pt idx="22">
                  <c:v>SWI5</c:v>
                </c:pt>
                <c:pt idx="23">
                  <c:v>TEC1</c:v>
                </c:pt>
                <c:pt idx="24">
                  <c:v>YHP1</c:v>
                </c:pt>
                <c:pt idx="25">
                  <c:v>YOX1</c:v>
                </c:pt>
                <c:pt idx="26">
                  <c:v>ZAP1</c:v>
                </c:pt>
              </c:strCache>
            </c:strRef>
          </c:cat>
          <c:val>
            <c:numRef>
              <c:f>'[Bar-Chart-Analysis_BK20161116.xlsx]optimized_production_rates'!$D$2:$D$28</c:f>
              <c:numCache>
                <c:formatCode>General</c:formatCode>
                <c:ptCount val="27"/>
                <c:pt idx="1">
                  <c:v>0.223295285947394</c:v>
                </c:pt>
                <c:pt idx="5">
                  <c:v>0.846374595966167</c:v>
                </c:pt>
                <c:pt idx="9">
                  <c:v>0.232776815974584</c:v>
                </c:pt>
                <c:pt idx="10">
                  <c:v>0.288887594962669</c:v>
                </c:pt>
                <c:pt idx="11">
                  <c:v>1.27110316092713</c:v>
                </c:pt>
                <c:pt idx="12">
                  <c:v>0.545892922619088</c:v>
                </c:pt>
                <c:pt idx="14">
                  <c:v>0.144253454393078</c:v>
                </c:pt>
                <c:pt idx="15">
                  <c:v>0.267409598030602</c:v>
                </c:pt>
                <c:pt idx="16">
                  <c:v>2.610910744833262</c:v>
                </c:pt>
                <c:pt idx="18">
                  <c:v>0.199580066058165</c:v>
                </c:pt>
                <c:pt idx="19">
                  <c:v>0.58640787835643</c:v>
                </c:pt>
                <c:pt idx="20">
                  <c:v>0.247103713073766</c:v>
                </c:pt>
                <c:pt idx="21">
                  <c:v>0.275820163764373</c:v>
                </c:pt>
                <c:pt idx="22">
                  <c:v>0.818282040925328</c:v>
                </c:pt>
                <c:pt idx="24">
                  <c:v>0.746247554376722</c:v>
                </c:pt>
                <c:pt idx="25">
                  <c:v>1.114124926307391</c:v>
                </c:pt>
                <c:pt idx="26">
                  <c:v>0.132194425331235</c:v>
                </c:pt>
              </c:numCache>
            </c:numRef>
          </c:val>
        </c:ser>
        <c:ser>
          <c:idx val="3"/>
          <c:order val="3"/>
          <c:tx>
            <c:strRef>
              <c:f>'[Bar-Chart-Analysis_BK20161116.xlsx]optimized_production_rates'!$E$1</c:f>
              <c:strCache>
                <c:ptCount val="1"/>
                <c:pt idx="0">
                  <c:v>4</c:v>
                </c:pt>
              </c:strCache>
            </c:strRef>
          </c:tx>
          <c:invertIfNegative val="0"/>
          <c:cat>
            <c:strRef>
              <c:f>'[Bar-Chart-Analysis_BK20161116.xlsx]optimized_production_rates'!$A$2:$A$28</c:f>
              <c:strCache>
                <c:ptCount val="27"/>
                <c:pt idx="0">
                  <c:v>ABF1</c:v>
                </c:pt>
                <c:pt idx="1">
                  <c:v>ACE2</c:v>
                </c:pt>
                <c:pt idx="2">
                  <c:v>AFT2</c:v>
                </c:pt>
                <c:pt idx="3">
                  <c:v>ASF1</c:v>
                </c:pt>
                <c:pt idx="4">
                  <c:v>ASH1</c:v>
                </c:pt>
                <c:pt idx="5">
                  <c:v>CIN5</c:v>
                </c:pt>
                <c:pt idx="6">
                  <c:v>CST6</c:v>
                </c:pt>
                <c:pt idx="7">
                  <c:v>CYC8</c:v>
                </c:pt>
                <c:pt idx="8">
                  <c:v>GCN4</c:v>
                </c:pt>
                <c:pt idx="9">
                  <c:v>GCR2</c:v>
                </c:pt>
                <c:pt idx="10">
                  <c:v>GLN3</c:v>
                </c:pt>
                <c:pt idx="11">
                  <c:v>HAP4</c:v>
                </c:pt>
                <c:pt idx="12">
                  <c:v>HMO1</c:v>
                </c:pt>
                <c:pt idx="13">
                  <c:v>HSF1</c:v>
                </c:pt>
                <c:pt idx="14">
                  <c:v>MCM1</c:v>
                </c:pt>
                <c:pt idx="15">
                  <c:v>MGA2</c:v>
                </c:pt>
                <c:pt idx="16">
                  <c:v>MSN2</c:v>
                </c:pt>
                <c:pt idx="17">
                  <c:v>MSN4</c:v>
                </c:pt>
                <c:pt idx="18">
                  <c:v>RDS3</c:v>
                </c:pt>
                <c:pt idx="19">
                  <c:v>SFP1</c:v>
                </c:pt>
                <c:pt idx="20">
                  <c:v>STB5</c:v>
                </c:pt>
                <c:pt idx="21">
                  <c:v>SWI4</c:v>
                </c:pt>
                <c:pt idx="22">
                  <c:v>SWI5</c:v>
                </c:pt>
                <c:pt idx="23">
                  <c:v>TEC1</c:v>
                </c:pt>
                <c:pt idx="24">
                  <c:v>YHP1</c:v>
                </c:pt>
                <c:pt idx="25">
                  <c:v>YOX1</c:v>
                </c:pt>
                <c:pt idx="26">
                  <c:v>ZAP1</c:v>
                </c:pt>
              </c:strCache>
            </c:strRef>
          </c:cat>
          <c:val>
            <c:numRef>
              <c:f>'[Bar-Chart-Analysis_BK20161116.xlsx]optimized_production_rates'!$E$2:$E$28</c:f>
              <c:numCache>
                <c:formatCode>General</c:formatCode>
                <c:ptCount val="27"/>
                <c:pt idx="5">
                  <c:v>1.271003641243315</c:v>
                </c:pt>
                <c:pt idx="7">
                  <c:v>0.160845843960781</c:v>
                </c:pt>
                <c:pt idx="9">
                  <c:v>0.220370374954671</c:v>
                </c:pt>
                <c:pt idx="10">
                  <c:v>0.284477580466366</c:v>
                </c:pt>
                <c:pt idx="11">
                  <c:v>1.256925871713203</c:v>
                </c:pt>
                <c:pt idx="12">
                  <c:v>0.182926186134223</c:v>
                </c:pt>
                <c:pt idx="16">
                  <c:v>0.520156519212597</c:v>
                </c:pt>
                <c:pt idx="17">
                  <c:v>1.32034775191709</c:v>
                </c:pt>
                <c:pt idx="19">
                  <c:v>1.197329360217946</c:v>
                </c:pt>
                <c:pt idx="21">
                  <c:v>0.287798399398025</c:v>
                </c:pt>
                <c:pt idx="22">
                  <c:v>2.305777244259648</c:v>
                </c:pt>
                <c:pt idx="23">
                  <c:v>1.576533678867146</c:v>
                </c:pt>
                <c:pt idx="24">
                  <c:v>0.538841529869478</c:v>
                </c:pt>
                <c:pt idx="25">
                  <c:v>0.792511915989875</c:v>
                </c:pt>
              </c:numCache>
            </c:numRef>
          </c:val>
        </c:ser>
        <c:ser>
          <c:idx val="4"/>
          <c:order val="4"/>
          <c:tx>
            <c:strRef>
              <c:f>'[Bar-Chart-Analysis_BK20161116.xlsx]optimized_production_rates'!$F$1</c:f>
              <c:strCache>
                <c:ptCount val="1"/>
                <c:pt idx="0">
                  <c:v>5</c:v>
                </c:pt>
              </c:strCache>
            </c:strRef>
          </c:tx>
          <c:invertIfNegative val="0"/>
          <c:cat>
            <c:strRef>
              <c:f>'[Bar-Chart-Analysis_BK20161116.xlsx]optimized_production_rates'!$A$2:$A$28</c:f>
              <c:strCache>
                <c:ptCount val="27"/>
                <c:pt idx="0">
                  <c:v>ABF1</c:v>
                </c:pt>
                <c:pt idx="1">
                  <c:v>ACE2</c:v>
                </c:pt>
                <c:pt idx="2">
                  <c:v>AFT2</c:v>
                </c:pt>
                <c:pt idx="3">
                  <c:v>ASF1</c:v>
                </c:pt>
                <c:pt idx="4">
                  <c:v>ASH1</c:v>
                </c:pt>
                <c:pt idx="5">
                  <c:v>CIN5</c:v>
                </c:pt>
                <c:pt idx="6">
                  <c:v>CST6</c:v>
                </c:pt>
                <c:pt idx="7">
                  <c:v>CYC8</c:v>
                </c:pt>
                <c:pt idx="8">
                  <c:v>GCN4</c:v>
                </c:pt>
                <c:pt idx="9">
                  <c:v>GCR2</c:v>
                </c:pt>
                <c:pt idx="10">
                  <c:v>GLN3</c:v>
                </c:pt>
                <c:pt idx="11">
                  <c:v>HAP4</c:v>
                </c:pt>
                <c:pt idx="12">
                  <c:v>HMO1</c:v>
                </c:pt>
                <c:pt idx="13">
                  <c:v>HSF1</c:v>
                </c:pt>
                <c:pt idx="14">
                  <c:v>MCM1</c:v>
                </c:pt>
                <c:pt idx="15">
                  <c:v>MGA2</c:v>
                </c:pt>
                <c:pt idx="16">
                  <c:v>MSN2</c:v>
                </c:pt>
                <c:pt idx="17">
                  <c:v>MSN4</c:v>
                </c:pt>
                <c:pt idx="18">
                  <c:v>RDS3</c:v>
                </c:pt>
                <c:pt idx="19">
                  <c:v>SFP1</c:v>
                </c:pt>
                <c:pt idx="20">
                  <c:v>STB5</c:v>
                </c:pt>
                <c:pt idx="21">
                  <c:v>SWI4</c:v>
                </c:pt>
                <c:pt idx="22">
                  <c:v>SWI5</c:v>
                </c:pt>
                <c:pt idx="23">
                  <c:v>TEC1</c:v>
                </c:pt>
                <c:pt idx="24">
                  <c:v>YHP1</c:v>
                </c:pt>
                <c:pt idx="25">
                  <c:v>YOX1</c:v>
                </c:pt>
                <c:pt idx="26">
                  <c:v>ZAP1</c:v>
                </c:pt>
              </c:strCache>
            </c:strRef>
          </c:cat>
          <c:val>
            <c:numRef>
              <c:f>'[Bar-Chart-Analysis_BK20161116.xlsx]optimized_production_rates'!$F$2:$F$28</c:f>
              <c:numCache>
                <c:formatCode>General</c:formatCode>
                <c:ptCount val="27"/>
                <c:pt idx="1">
                  <c:v>0.16323432499927</c:v>
                </c:pt>
                <c:pt idx="4">
                  <c:v>2.026770243039428</c:v>
                </c:pt>
                <c:pt idx="5">
                  <c:v>0.951135551950118</c:v>
                </c:pt>
                <c:pt idx="9">
                  <c:v>0.235110127715167</c:v>
                </c:pt>
                <c:pt idx="10">
                  <c:v>0.287841401044972</c:v>
                </c:pt>
                <c:pt idx="11">
                  <c:v>1.672581844022221</c:v>
                </c:pt>
                <c:pt idx="12">
                  <c:v>0.238664310135987</c:v>
                </c:pt>
                <c:pt idx="16">
                  <c:v>0.88242405770614</c:v>
                </c:pt>
                <c:pt idx="19">
                  <c:v>1.20939642555566</c:v>
                </c:pt>
                <c:pt idx="20">
                  <c:v>0.320388323280111</c:v>
                </c:pt>
                <c:pt idx="21">
                  <c:v>0.241176222744498</c:v>
                </c:pt>
                <c:pt idx="22">
                  <c:v>1.249745969462272</c:v>
                </c:pt>
                <c:pt idx="24">
                  <c:v>0.341078302779555</c:v>
                </c:pt>
                <c:pt idx="25">
                  <c:v>0.864626625842861</c:v>
                </c:pt>
                <c:pt idx="26">
                  <c:v>0.129813716154895</c:v>
                </c:pt>
              </c:numCache>
            </c:numRef>
          </c:val>
        </c:ser>
        <c:ser>
          <c:idx val="5"/>
          <c:order val="5"/>
          <c:tx>
            <c:strRef>
              <c:f>'[Bar-Chart-Analysis_BK20161116.xlsx]optimized_production_rates'!$G$1</c:f>
              <c:strCache>
                <c:ptCount val="1"/>
                <c:pt idx="0">
                  <c:v>6</c:v>
                </c:pt>
              </c:strCache>
            </c:strRef>
          </c:tx>
          <c:invertIfNegative val="0"/>
          <c:cat>
            <c:strRef>
              <c:f>'[Bar-Chart-Analysis_BK20161116.xlsx]optimized_production_rates'!$A$2:$A$28</c:f>
              <c:strCache>
                <c:ptCount val="27"/>
                <c:pt idx="0">
                  <c:v>ABF1</c:v>
                </c:pt>
                <c:pt idx="1">
                  <c:v>ACE2</c:v>
                </c:pt>
                <c:pt idx="2">
                  <c:v>AFT2</c:v>
                </c:pt>
                <c:pt idx="3">
                  <c:v>ASF1</c:v>
                </c:pt>
                <c:pt idx="4">
                  <c:v>ASH1</c:v>
                </c:pt>
                <c:pt idx="5">
                  <c:v>CIN5</c:v>
                </c:pt>
                <c:pt idx="6">
                  <c:v>CST6</c:v>
                </c:pt>
                <c:pt idx="7">
                  <c:v>CYC8</c:v>
                </c:pt>
                <c:pt idx="8">
                  <c:v>GCN4</c:v>
                </c:pt>
                <c:pt idx="9">
                  <c:v>GCR2</c:v>
                </c:pt>
                <c:pt idx="10">
                  <c:v>GLN3</c:v>
                </c:pt>
                <c:pt idx="11">
                  <c:v>HAP4</c:v>
                </c:pt>
                <c:pt idx="12">
                  <c:v>HMO1</c:v>
                </c:pt>
                <c:pt idx="13">
                  <c:v>HSF1</c:v>
                </c:pt>
                <c:pt idx="14">
                  <c:v>MCM1</c:v>
                </c:pt>
                <c:pt idx="15">
                  <c:v>MGA2</c:v>
                </c:pt>
                <c:pt idx="16">
                  <c:v>MSN2</c:v>
                </c:pt>
                <c:pt idx="17">
                  <c:v>MSN4</c:v>
                </c:pt>
                <c:pt idx="18">
                  <c:v>RDS3</c:v>
                </c:pt>
                <c:pt idx="19">
                  <c:v>SFP1</c:v>
                </c:pt>
                <c:pt idx="20">
                  <c:v>STB5</c:v>
                </c:pt>
                <c:pt idx="21">
                  <c:v>SWI4</c:v>
                </c:pt>
                <c:pt idx="22">
                  <c:v>SWI5</c:v>
                </c:pt>
                <c:pt idx="23">
                  <c:v>TEC1</c:v>
                </c:pt>
                <c:pt idx="24">
                  <c:v>YHP1</c:v>
                </c:pt>
                <c:pt idx="25">
                  <c:v>YOX1</c:v>
                </c:pt>
                <c:pt idx="26">
                  <c:v>ZAP1</c:v>
                </c:pt>
              </c:strCache>
            </c:strRef>
          </c:cat>
          <c:val>
            <c:numRef>
              <c:f>'[Bar-Chart-Analysis_BK20161116.xlsx]optimized_production_rates'!$G$2:$G$28</c:f>
              <c:numCache>
                <c:formatCode>General</c:formatCode>
                <c:ptCount val="27"/>
                <c:pt idx="0">
                  <c:v>0.0575658901947019</c:v>
                </c:pt>
                <c:pt idx="1">
                  <c:v>0.231454349066301</c:v>
                </c:pt>
                <c:pt idx="5">
                  <c:v>1.915680925188988</c:v>
                </c:pt>
                <c:pt idx="6">
                  <c:v>0.291666931117113</c:v>
                </c:pt>
                <c:pt idx="8">
                  <c:v>0.0456068230458454</c:v>
                </c:pt>
                <c:pt idx="9">
                  <c:v>0.22779550926859</c:v>
                </c:pt>
                <c:pt idx="10">
                  <c:v>1.357203574804075</c:v>
                </c:pt>
                <c:pt idx="11">
                  <c:v>1.704620100510014</c:v>
                </c:pt>
                <c:pt idx="12">
                  <c:v>0.238992333413816</c:v>
                </c:pt>
                <c:pt idx="13">
                  <c:v>0.107908965419494</c:v>
                </c:pt>
                <c:pt idx="14">
                  <c:v>0.142935955072076</c:v>
                </c:pt>
                <c:pt idx="15">
                  <c:v>0.307594235270275</c:v>
                </c:pt>
                <c:pt idx="16">
                  <c:v>1.353883240758068</c:v>
                </c:pt>
                <c:pt idx="17">
                  <c:v>1.405376368337511</c:v>
                </c:pt>
                <c:pt idx="21">
                  <c:v>0.212764039671256</c:v>
                </c:pt>
                <c:pt idx="26">
                  <c:v>0.130661697450904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2090334312"/>
        <c:axId val="-2090359720"/>
      </c:barChart>
      <c:catAx>
        <c:axId val="-2090334312"/>
        <c:scaling>
          <c:orientation val="minMax"/>
        </c:scaling>
        <c:delete val="0"/>
        <c:axPos val="b"/>
        <c:majorTickMark val="out"/>
        <c:minorTickMark val="none"/>
        <c:tickLblPos val="nextTo"/>
        <c:txPr>
          <a:bodyPr/>
          <a:lstStyle/>
          <a:p>
            <a:pPr>
              <a:defRPr sz="1200" b="1">
                <a:latin typeface="Arial" panose="020B0604020202020204" pitchFamily="34" charset="0"/>
                <a:cs typeface="Arial" panose="020B0604020202020204" pitchFamily="34" charset="0"/>
              </a:defRPr>
            </a:pPr>
            <a:endParaRPr lang="en-US"/>
          </a:p>
        </c:txPr>
        <c:crossAx val="-2090359720"/>
        <c:crosses val="autoZero"/>
        <c:auto val="1"/>
        <c:lblAlgn val="ctr"/>
        <c:lblOffset val="100"/>
        <c:noMultiLvlLbl val="0"/>
      </c:catAx>
      <c:valAx>
        <c:axId val="-2090359720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200" b="1">
                <a:latin typeface="Arial" panose="020B0604020202020204" pitchFamily="34" charset="0"/>
                <a:cs typeface="Arial" panose="020B0604020202020204" pitchFamily="34" charset="0"/>
              </a:defRPr>
            </a:pPr>
            <a:endParaRPr lang="en-US"/>
          </a:p>
        </c:txPr>
        <c:crossAx val="-2090334312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881299587319218"/>
          <c:y val="0.305534982850882"/>
          <c:w val="0.110195902835194"/>
          <c:h val="0.38892976950833"/>
        </c:manualLayout>
      </c:layout>
      <c:overlay val="0"/>
      <c:txPr>
        <a:bodyPr/>
        <a:lstStyle/>
        <a:p>
          <a:pPr>
            <a:defRPr sz="1200" b="1">
              <a:latin typeface="Arial" panose="020B0604020202020204" pitchFamily="34" charset="0"/>
              <a:cs typeface="Arial" panose="020B0604020202020204" pitchFamily="34" charset="0"/>
            </a:defRPr>
          </a:pPr>
          <a:endParaRPr lang="en-US"/>
        </a:p>
      </c:txPr>
    </c:legend>
    <c:plotVisOnly val="1"/>
    <c:dispBlanksAs val="gap"/>
    <c:showDLblsOverMax val="0"/>
  </c:chart>
  <c:externalData r:id="rId1">
    <c:autoUpdate val="0"/>
  </c:externalData>
</c:chartSpac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Relationship Id="rId2" Type="http://schemas.openxmlformats.org/officeDocument/2006/relationships/image" Target="../media/image2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91840" y="10226042"/>
            <a:ext cx="37307520" cy="705612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83680" y="18653760"/>
            <a:ext cx="30723840" cy="841248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65836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8778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0972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31673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5361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7556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15565-EC65-794A-8BBD-C71D0CCFD15D}" type="datetimeFigureOut">
              <a:rPr lang="en-US" smtClean="0"/>
              <a:t>1/27/17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4BA0-8A05-BF49-9CC5-BF82C77F81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6418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15565-EC65-794A-8BBD-C71D0CCFD15D}" type="datetimeFigureOut">
              <a:rPr lang="en-US" smtClean="0"/>
              <a:t>1/27/17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4BA0-8A05-BF49-9CC5-BF82C77F81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7309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52742905" y="6324600"/>
            <a:ext cx="47404018" cy="13482066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530843" y="6324600"/>
            <a:ext cx="141480542" cy="13482066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15565-EC65-794A-8BBD-C71D0CCFD15D}" type="datetimeFigureOut">
              <a:rPr lang="en-US" smtClean="0"/>
              <a:t>1/27/17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4BA0-8A05-BF49-9CC5-BF82C77F81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7631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15565-EC65-794A-8BBD-C71D0CCFD15D}" type="datetimeFigureOut">
              <a:rPr lang="en-US" smtClean="0"/>
              <a:t>1/27/17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4BA0-8A05-BF49-9CC5-BF82C77F81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7573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67102" y="21153122"/>
            <a:ext cx="37307520" cy="6537960"/>
          </a:xfrm>
        </p:spPr>
        <p:txBody>
          <a:bodyPr anchor="t"/>
          <a:lstStyle>
            <a:lvl1pPr algn="l">
              <a:defRPr sz="192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67102" y="13952225"/>
            <a:ext cx="37307520" cy="7200898"/>
          </a:xfrm>
        </p:spPr>
        <p:txBody>
          <a:bodyPr anchor="b"/>
          <a:lstStyle>
            <a:lvl1pPr marL="0" indent="0">
              <a:buNone/>
              <a:defRPr sz="9600">
                <a:solidFill>
                  <a:schemeClr val="tx1">
                    <a:tint val="75000"/>
                  </a:schemeClr>
                </a:solidFill>
              </a:defRPr>
            </a:lvl1pPr>
            <a:lvl2pPr marL="2194560" indent="0">
              <a:buNone/>
              <a:defRPr sz="8600">
                <a:solidFill>
                  <a:schemeClr val="tx1">
                    <a:tint val="75000"/>
                  </a:schemeClr>
                </a:solidFill>
              </a:defRPr>
            </a:lvl2pPr>
            <a:lvl3pPr marL="4389120" indent="0">
              <a:buNone/>
              <a:defRPr sz="7700">
                <a:solidFill>
                  <a:schemeClr val="tx1">
                    <a:tint val="75000"/>
                  </a:schemeClr>
                </a:solidFill>
              </a:defRPr>
            </a:lvl3pPr>
            <a:lvl4pPr marL="658368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4pPr>
            <a:lvl5pPr marL="877824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5pPr>
            <a:lvl6pPr marL="1097280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6pPr>
            <a:lvl7pPr marL="1316736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7pPr>
            <a:lvl8pPr marL="1536192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8pPr>
            <a:lvl9pPr marL="1755648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15565-EC65-794A-8BBD-C71D0CCFD15D}" type="datetimeFigureOut">
              <a:rPr lang="en-US" smtClean="0"/>
              <a:t>1/27/17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4BA0-8A05-BF49-9CC5-BF82C77F81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8040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530842" y="36865560"/>
            <a:ext cx="94442280" cy="104279702"/>
          </a:xfrm>
        </p:spPr>
        <p:txBody>
          <a:bodyPr/>
          <a:lstStyle>
            <a:lvl1pPr>
              <a:defRPr sz="13400"/>
            </a:lvl1pPr>
            <a:lvl2pPr>
              <a:defRPr sz="11500"/>
            </a:lvl2pPr>
            <a:lvl3pPr>
              <a:defRPr sz="9600"/>
            </a:lvl3pPr>
            <a:lvl4pPr>
              <a:defRPr sz="8600"/>
            </a:lvl4pPr>
            <a:lvl5pPr>
              <a:defRPr sz="8600"/>
            </a:lvl5pPr>
            <a:lvl6pPr>
              <a:defRPr sz="8600"/>
            </a:lvl6pPr>
            <a:lvl7pPr>
              <a:defRPr sz="8600"/>
            </a:lvl7pPr>
            <a:lvl8pPr>
              <a:defRPr sz="8600"/>
            </a:lvl8pPr>
            <a:lvl9pPr>
              <a:defRPr sz="8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5704642" y="36865560"/>
            <a:ext cx="94442280" cy="104279702"/>
          </a:xfrm>
        </p:spPr>
        <p:txBody>
          <a:bodyPr/>
          <a:lstStyle>
            <a:lvl1pPr>
              <a:defRPr sz="13400"/>
            </a:lvl1pPr>
            <a:lvl2pPr>
              <a:defRPr sz="11500"/>
            </a:lvl2pPr>
            <a:lvl3pPr>
              <a:defRPr sz="9600"/>
            </a:lvl3pPr>
            <a:lvl4pPr>
              <a:defRPr sz="8600"/>
            </a:lvl4pPr>
            <a:lvl5pPr>
              <a:defRPr sz="8600"/>
            </a:lvl5pPr>
            <a:lvl6pPr>
              <a:defRPr sz="8600"/>
            </a:lvl6pPr>
            <a:lvl7pPr>
              <a:defRPr sz="8600"/>
            </a:lvl7pPr>
            <a:lvl8pPr>
              <a:defRPr sz="8600"/>
            </a:lvl8pPr>
            <a:lvl9pPr>
              <a:defRPr sz="8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15565-EC65-794A-8BBD-C71D0CCFD15D}" type="datetimeFigureOut">
              <a:rPr lang="en-US" smtClean="0"/>
              <a:t>1/27/17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4BA0-8A05-BF49-9CC5-BF82C77F81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2525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0" y="1318262"/>
            <a:ext cx="39502080" cy="54864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94560" y="7368542"/>
            <a:ext cx="19392902" cy="3070858"/>
          </a:xfrm>
        </p:spPr>
        <p:txBody>
          <a:bodyPr anchor="b"/>
          <a:lstStyle>
            <a:lvl1pPr marL="0" indent="0">
              <a:buNone/>
              <a:defRPr sz="1150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00" b="1"/>
            </a:lvl3pPr>
            <a:lvl4pPr marL="6583680" indent="0">
              <a:buNone/>
              <a:defRPr sz="7700" b="1"/>
            </a:lvl4pPr>
            <a:lvl5pPr marL="8778240" indent="0">
              <a:buNone/>
              <a:defRPr sz="7700" b="1"/>
            </a:lvl5pPr>
            <a:lvl6pPr marL="10972800" indent="0">
              <a:buNone/>
              <a:defRPr sz="7700" b="1"/>
            </a:lvl6pPr>
            <a:lvl7pPr marL="13167360" indent="0">
              <a:buNone/>
              <a:defRPr sz="7700" b="1"/>
            </a:lvl7pPr>
            <a:lvl8pPr marL="15361920" indent="0">
              <a:buNone/>
              <a:defRPr sz="7700" b="1"/>
            </a:lvl8pPr>
            <a:lvl9pPr marL="17556480" indent="0">
              <a:buNone/>
              <a:defRPr sz="77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94560" y="10439400"/>
            <a:ext cx="19392902" cy="18966182"/>
          </a:xfrm>
        </p:spPr>
        <p:txBody>
          <a:bodyPr/>
          <a:lstStyle>
            <a:lvl1pPr>
              <a:defRPr sz="11500"/>
            </a:lvl1pPr>
            <a:lvl2pPr>
              <a:defRPr sz="9600"/>
            </a:lvl2pPr>
            <a:lvl3pPr>
              <a:defRPr sz="8600"/>
            </a:lvl3pPr>
            <a:lvl4pPr>
              <a:defRPr sz="7700"/>
            </a:lvl4pPr>
            <a:lvl5pPr>
              <a:defRPr sz="7700"/>
            </a:lvl5pPr>
            <a:lvl6pPr>
              <a:defRPr sz="7700"/>
            </a:lvl6pPr>
            <a:lvl7pPr>
              <a:defRPr sz="7700"/>
            </a:lvl7pPr>
            <a:lvl8pPr>
              <a:defRPr sz="7700"/>
            </a:lvl8pPr>
            <a:lvl9pPr>
              <a:defRPr sz="7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2296122" y="7368542"/>
            <a:ext cx="19400520" cy="3070858"/>
          </a:xfrm>
        </p:spPr>
        <p:txBody>
          <a:bodyPr anchor="b"/>
          <a:lstStyle>
            <a:lvl1pPr marL="0" indent="0">
              <a:buNone/>
              <a:defRPr sz="1150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00" b="1"/>
            </a:lvl3pPr>
            <a:lvl4pPr marL="6583680" indent="0">
              <a:buNone/>
              <a:defRPr sz="7700" b="1"/>
            </a:lvl4pPr>
            <a:lvl5pPr marL="8778240" indent="0">
              <a:buNone/>
              <a:defRPr sz="7700" b="1"/>
            </a:lvl5pPr>
            <a:lvl6pPr marL="10972800" indent="0">
              <a:buNone/>
              <a:defRPr sz="7700" b="1"/>
            </a:lvl6pPr>
            <a:lvl7pPr marL="13167360" indent="0">
              <a:buNone/>
              <a:defRPr sz="7700" b="1"/>
            </a:lvl7pPr>
            <a:lvl8pPr marL="15361920" indent="0">
              <a:buNone/>
              <a:defRPr sz="7700" b="1"/>
            </a:lvl8pPr>
            <a:lvl9pPr marL="17556480" indent="0">
              <a:buNone/>
              <a:defRPr sz="77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2296122" y="10439400"/>
            <a:ext cx="19400520" cy="18966182"/>
          </a:xfrm>
        </p:spPr>
        <p:txBody>
          <a:bodyPr/>
          <a:lstStyle>
            <a:lvl1pPr>
              <a:defRPr sz="11500"/>
            </a:lvl1pPr>
            <a:lvl2pPr>
              <a:defRPr sz="9600"/>
            </a:lvl2pPr>
            <a:lvl3pPr>
              <a:defRPr sz="8600"/>
            </a:lvl3pPr>
            <a:lvl4pPr>
              <a:defRPr sz="7700"/>
            </a:lvl4pPr>
            <a:lvl5pPr>
              <a:defRPr sz="7700"/>
            </a:lvl5pPr>
            <a:lvl6pPr>
              <a:defRPr sz="7700"/>
            </a:lvl6pPr>
            <a:lvl7pPr>
              <a:defRPr sz="7700"/>
            </a:lvl7pPr>
            <a:lvl8pPr>
              <a:defRPr sz="7700"/>
            </a:lvl8pPr>
            <a:lvl9pPr>
              <a:defRPr sz="7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15565-EC65-794A-8BBD-C71D0CCFD15D}" type="datetimeFigureOut">
              <a:rPr lang="en-US" smtClean="0"/>
              <a:t>1/27/17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4BA0-8A05-BF49-9CC5-BF82C77F81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3552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15565-EC65-794A-8BBD-C71D0CCFD15D}" type="datetimeFigureOut">
              <a:rPr lang="en-US" smtClean="0"/>
              <a:t>1/27/17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4BA0-8A05-BF49-9CC5-BF82C77F81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6609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15565-EC65-794A-8BBD-C71D0CCFD15D}" type="datetimeFigureOut">
              <a:rPr lang="en-US" smtClean="0"/>
              <a:t>1/27/17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4BA0-8A05-BF49-9CC5-BF82C77F81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1032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3" y="1310640"/>
            <a:ext cx="14439902" cy="5577840"/>
          </a:xfrm>
        </p:spPr>
        <p:txBody>
          <a:bodyPr anchor="b"/>
          <a:lstStyle>
            <a:lvl1pPr algn="l">
              <a:defRPr sz="96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160240" y="1310643"/>
            <a:ext cx="24536400" cy="28094942"/>
          </a:xfrm>
        </p:spPr>
        <p:txBody>
          <a:bodyPr/>
          <a:lstStyle>
            <a:lvl1pPr>
              <a:defRPr sz="15400"/>
            </a:lvl1pPr>
            <a:lvl2pPr>
              <a:defRPr sz="13400"/>
            </a:lvl2pPr>
            <a:lvl3pPr>
              <a:defRPr sz="11500"/>
            </a:lvl3pPr>
            <a:lvl4pPr>
              <a:defRPr sz="9600"/>
            </a:lvl4pPr>
            <a:lvl5pPr>
              <a:defRPr sz="9600"/>
            </a:lvl5pPr>
            <a:lvl6pPr>
              <a:defRPr sz="9600"/>
            </a:lvl6pPr>
            <a:lvl7pPr>
              <a:defRPr sz="9600"/>
            </a:lvl7pPr>
            <a:lvl8pPr>
              <a:defRPr sz="9600"/>
            </a:lvl8pPr>
            <a:lvl9pPr>
              <a:defRPr sz="9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94563" y="6888483"/>
            <a:ext cx="14439902" cy="22517102"/>
          </a:xfrm>
        </p:spPr>
        <p:txBody>
          <a:bodyPr/>
          <a:lstStyle>
            <a:lvl1pPr marL="0" indent="0">
              <a:buNone/>
              <a:defRPr sz="6700"/>
            </a:lvl1pPr>
            <a:lvl2pPr marL="2194560" indent="0">
              <a:buNone/>
              <a:defRPr sz="5800"/>
            </a:lvl2pPr>
            <a:lvl3pPr marL="4389120" indent="0">
              <a:buNone/>
              <a:defRPr sz="4800"/>
            </a:lvl3pPr>
            <a:lvl4pPr marL="6583680" indent="0">
              <a:buNone/>
              <a:defRPr sz="4300"/>
            </a:lvl4pPr>
            <a:lvl5pPr marL="8778240" indent="0">
              <a:buNone/>
              <a:defRPr sz="4300"/>
            </a:lvl5pPr>
            <a:lvl6pPr marL="10972800" indent="0">
              <a:buNone/>
              <a:defRPr sz="4300"/>
            </a:lvl6pPr>
            <a:lvl7pPr marL="13167360" indent="0">
              <a:buNone/>
              <a:defRPr sz="4300"/>
            </a:lvl7pPr>
            <a:lvl8pPr marL="15361920" indent="0">
              <a:buNone/>
              <a:defRPr sz="4300"/>
            </a:lvl8pPr>
            <a:lvl9pPr marL="17556480" indent="0">
              <a:buNone/>
              <a:defRPr sz="43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15565-EC65-794A-8BBD-C71D0CCFD15D}" type="datetimeFigureOut">
              <a:rPr lang="en-US" smtClean="0"/>
              <a:t>1/27/17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4BA0-8A05-BF49-9CC5-BF82C77F81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2498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02982" y="23042880"/>
            <a:ext cx="26334720" cy="2720342"/>
          </a:xfrm>
        </p:spPr>
        <p:txBody>
          <a:bodyPr anchor="b"/>
          <a:lstStyle>
            <a:lvl1pPr algn="l">
              <a:defRPr sz="96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602982" y="2941320"/>
            <a:ext cx="26334720" cy="19751040"/>
          </a:xfrm>
        </p:spPr>
        <p:txBody>
          <a:bodyPr/>
          <a:lstStyle>
            <a:lvl1pPr marL="0" indent="0">
              <a:buNone/>
              <a:defRPr sz="15400"/>
            </a:lvl1pPr>
            <a:lvl2pPr marL="2194560" indent="0">
              <a:buNone/>
              <a:defRPr sz="13400"/>
            </a:lvl2pPr>
            <a:lvl3pPr marL="4389120" indent="0">
              <a:buNone/>
              <a:defRPr sz="11500"/>
            </a:lvl3pPr>
            <a:lvl4pPr marL="6583680" indent="0">
              <a:buNone/>
              <a:defRPr sz="9600"/>
            </a:lvl4pPr>
            <a:lvl5pPr marL="8778240" indent="0">
              <a:buNone/>
              <a:defRPr sz="9600"/>
            </a:lvl5pPr>
            <a:lvl6pPr marL="10972800" indent="0">
              <a:buNone/>
              <a:defRPr sz="9600"/>
            </a:lvl6pPr>
            <a:lvl7pPr marL="13167360" indent="0">
              <a:buNone/>
              <a:defRPr sz="9600"/>
            </a:lvl7pPr>
            <a:lvl8pPr marL="15361920" indent="0">
              <a:buNone/>
              <a:defRPr sz="9600"/>
            </a:lvl8pPr>
            <a:lvl9pPr marL="17556480" indent="0">
              <a:buNone/>
              <a:defRPr sz="9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02982" y="25763222"/>
            <a:ext cx="26334720" cy="3863338"/>
          </a:xfrm>
        </p:spPr>
        <p:txBody>
          <a:bodyPr/>
          <a:lstStyle>
            <a:lvl1pPr marL="0" indent="0">
              <a:buNone/>
              <a:defRPr sz="6700"/>
            </a:lvl1pPr>
            <a:lvl2pPr marL="2194560" indent="0">
              <a:buNone/>
              <a:defRPr sz="5800"/>
            </a:lvl2pPr>
            <a:lvl3pPr marL="4389120" indent="0">
              <a:buNone/>
              <a:defRPr sz="4800"/>
            </a:lvl3pPr>
            <a:lvl4pPr marL="6583680" indent="0">
              <a:buNone/>
              <a:defRPr sz="4300"/>
            </a:lvl4pPr>
            <a:lvl5pPr marL="8778240" indent="0">
              <a:buNone/>
              <a:defRPr sz="4300"/>
            </a:lvl5pPr>
            <a:lvl6pPr marL="10972800" indent="0">
              <a:buNone/>
              <a:defRPr sz="4300"/>
            </a:lvl6pPr>
            <a:lvl7pPr marL="13167360" indent="0">
              <a:buNone/>
              <a:defRPr sz="4300"/>
            </a:lvl7pPr>
            <a:lvl8pPr marL="15361920" indent="0">
              <a:buNone/>
              <a:defRPr sz="4300"/>
            </a:lvl8pPr>
            <a:lvl9pPr marL="17556480" indent="0">
              <a:buNone/>
              <a:defRPr sz="43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15565-EC65-794A-8BBD-C71D0CCFD15D}" type="datetimeFigureOut">
              <a:rPr lang="en-US" smtClean="0"/>
              <a:t>1/27/17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4BA0-8A05-BF49-9CC5-BF82C77F81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3588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2BC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194560" y="1318262"/>
            <a:ext cx="39502080" cy="5486400"/>
          </a:xfrm>
          <a:prstGeom prst="rect">
            <a:avLst/>
          </a:prstGeom>
        </p:spPr>
        <p:txBody>
          <a:bodyPr vert="horz" lIns="438912" tIns="219456" rIns="438912" bIns="219456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94560" y="7680963"/>
            <a:ext cx="39502080" cy="21724622"/>
          </a:xfrm>
          <a:prstGeom prst="rect">
            <a:avLst/>
          </a:prstGeom>
        </p:spPr>
        <p:txBody>
          <a:bodyPr vert="horz" lIns="438912" tIns="219456" rIns="438912" bIns="219456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194560" y="30510482"/>
            <a:ext cx="10241280" cy="1752600"/>
          </a:xfrm>
          <a:prstGeom prst="rect">
            <a:avLst/>
          </a:prstGeom>
        </p:spPr>
        <p:txBody>
          <a:bodyPr vert="horz" lIns="438912" tIns="219456" rIns="438912" bIns="219456" rtlCol="0" anchor="ctr"/>
          <a:lstStyle>
            <a:lvl1pPr algn="l">
              <a:defRPr sz="5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F15565-EC65-794A-8BBD-C71D0CCFD15D}" type="datetimeFigureOut">
              <a:rPr lang="en-US" smtClean="0"/>
              <a:t>1/27/17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996160" y="30510482"/>
            <a:ext cx="13898880" cy="1752600"/>
          </a:xfrm>
          <a:prstGeom prst="rect">
            <a:avLst/>
          </a:prstGeom>
        </p:spPr>
        <p:txBody>
          <a:bodyPr vert="horz" lIns="438912" tIns="219456" rIns="438912" bIns="219456" rtlCol="0" anchor="ctr"/>
          <a:lstStyle>
            <a:lvl1pPr algn="ctr">
              <a:defRPr sz="5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1455360" y="30510482"/>
            <a:ext cx="10241280" cy="1752600"/>
          </a:xfrm>
          <a:prstGeom prst="rect">
            <a:avLst/>
          </a:prstGeom>
        </p:spPr>
        <p:txBody>
          <a:bodyPr vert="horz" lIns="438912" tIns="219456" rIns="438912" bIns="219456" rtlCol="0" anchor="ctr"/>
          <a:lstStyle>
            <a:lvl1pPr algn="r">
              <a:defRPr sz="5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2D4BA0-8A05-BF49-9CC5-BF82C77F81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0859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2194560" rtl="0" eaLnBrk="1" latinLnBrk="0" hangingPunct="1">
        <a:spcBef>
          <a:spcPct val="0"/>
        </a:spcBef>
        <a:buNone/>
        <a:defRPr sz="211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645920" indent="-1645920" algn="l" defTabSz="2194560" rtl="0" eaLnBrk="1" latinLnBrk="0" hangingPunct="1">
        <a:spcBef>
          <a:spcPct val="20000"/>
        </a:spcBef>
        <a:buFont typeface="Arial"/>
        <a:buChar char="•"/>
        <a:defRPr sz="15400" kern="1200">
          <a:solidFill>
            <a:schemeClr val="tx1"/>
          </a:solidFill>
          <a:latin typeface="+mn-lt"/>
          <a:ea typeface="+mn-ea"/>
          <a:cs typeface="+mn-cs"/>
        </a:defRPr>
      </a:lvl1pPr>
      <a:lvl2pPr marL="3566160" indent="-1371600" algn="l" defTabSz="2194560" rtl="0" eaLnBrk="1" latinLnBrk="0" hangingPunct="1">
        <a:spcBef>
          <a:spcPct val="20000"/>
        </a:spcBef>
        <a:buFont typeface="Arial"/>
        <a:buChar char="–"/>
        <a:defRPr sz="1340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0" indent="-1097280" algn="l" defTabSz="2194560" rtl="0" eaLnBrk="1" latinLnBrk="0" hangingPunct="1">
        <a:spcBef>
          <a:spcPct val="20000"/>
        </a:spcBef>
        <a:buFont typeface="Arial"/>
        <a:buChar char="•"/>
        <a:defRPr sz="11500" kern="1200">
          <a:solidFill>
            <a:schemeClr val="tx1"/>
          </a:solidFill>
          <a:latin typeface="+mn-lt"/>
          <a:ea typeface="+mn-ea"/>
          <a:cs typeface="+mn-cs"/>
        </a:defRPr>
      </a:lvl3pPr>
      <a:lvl4pPr marL="7680960" indent="-1097280" algn="l" defTabSz="2194560" rtl="0" eaLnBrk="1" latinLnBrk="0" hangingPunct="1">
        <a:spcBef>
          <a:spcPct val="20000"/>
        </a:spcBef>
        <a:buFont typeface="Arial"/>
        <a:buChar char="–"/>
        <a:defRPr sz="9600" kern="1200">
          <a:solidFill>
            <a:schemeClr val="tx1"/>
          </a:solidFill>
          <a:latin typeface="+mn-lt"/>
          <a:ea typeface="+mn-ea"/>
          <a:cs typeface="+mn-cs"/>
        </a:defRPr>
      </a:lvl4pPr>
      <a:lvl5pPr marL="9875520" indent="-1097280" algn="l" defTabSz="2194560" rtl="0" eaLnBrk="1" latinLnBrk="0" hangingPunct="1">
        <a:spcBef>
          <a:spcPct val="20000"/>
        </a:spcBef>
        <a:buFont typeface="Arial"/>
        <a:buChar char="»"/>
        <a:defRPr sz="960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0" indent="-1097280" algn="l" defTabSz="2194560" rtl="0" eaLnBrk="1" latinLnBrk="0" hangingPunct="1">
        <a:spcBef>
          <a:spcPct val="20000"/>
        </a:spcBef>
        <a:buFont typeface="Arial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6pPr>
      <a:lvl7pPr marL="14264640" indent="-1097280" algn="l" defTabSz="2194560" rtl="0" eaLnBrk="1" latinLnBrk="0" hangingPunct="1">
        <a:spcBef>
          <a:spcPct val="20000"/>
        </a:spcBef>
        <a:buFont typeface="Arial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7pPr>
      <a:lvl8pPr marL="16459200" indent="-1097280" algn="l" defTabSz="2194560" rtl="0" eaLnBrk="1" latinLnBrk="0" hangingPunct="1">
        <a:spcBef>
          <a:spcPct val="20000"/>
        </a:spcBef>
        <a:buFont typeface="Arial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8pPr>
      <a:lvl9pPr marL="18653760" indent="-1097280" algn="l" defTabSz="2194560" rtl="0" eaLnBrk="1" latinLnBrk="0" hangingPunct="1">
        <a:spcBef>
          <a:spcPct val="20000"/>
        </a:spcBef>
        <a:buFont typeface="Arial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1pPr>
      <a:lvl2pPr marL="219456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2pPr>
      <a:lvl3pPr marL="438912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3pPr>
      <a:lvl4pPr marL="658368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4pPr>
      <a:lvl5pPr marL="877824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6pPr>
      <a:lvl7pPr marL="1316736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7pPr>
      <a:lvl8pPr marL="1536192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8pPr>
      <a:lvl9pPr marL="1755648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0" Type="http://schemas.openxmlformats.org/officeDocument/2006/relationships/image" Target="../media/image14.jpg"/><Relationship Id="rId21" Type="http://schemas.openxmlformats.org/officeDocument/2006/relationships/image" Target="../media/image15.jpg"/><Relationship Id="rId22" Type="http://schemas.openxmlformats.org/officeDocument/2006/relationships/image" Target="../media/image16.jpg"/><Relationship Id="rId23" Type="http://schemas.openxmlformats.org/officeDocument/2006/relationships/image" Target="../media/image17.jpg"/><Relationship Id="rId24" Type="http://schemas.openxmlformats.org/officeDocument/2006/relationships/image" Target="../media/image18.jpg"/><Relationship Id="rId25" Type="http://schemas.openxmlformats.org/officeDocument/2006/relationships/image" Target="../media/image19.jpg"/><Relationship Id="rId26" Type="http://schemas.openxmlformats.org/officeDocument/2006/relationships/image" Target="../media/image20.jpg"/><Relationship Id="rId27" Type="http://schemas.openxmlformats.org/officeDocument/2006/relationships/image" Target="../media/image21.jpg"/><Relationship Id="rId28" Type="http://schemas.openxmlformats.org/officeDocument/2006/relationships/image" Target="../media/image22.jpg"/><Relationship Id="rId29" Type="http://schemas.openxmlformats.org/officeDocument/2006/relationships/image" Target="../media/image23.jp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1.xml"/><Relationship Id="rId3" Type="http://schemas.openxmlformats.org/officeDocument/2006/relationships/chart" Target="../charts/chart1.xml"/><Relationship Id="rId4" Type="http://schemas.openxmlformats.org/officeDocument/2006/relationships/image" Target="../media/image3.jpeg"/><Relationship Id="rId5" Type="http://schemas.openxmlformats.org/officeDocument/2006/relationships/oleObject" Target="../embeddings/oleObject1.bin"/><Relationship Id="rId30" Type="http://schemas.openxmlformats.org/officeDocument/2006/relationships/image" Target="../media/image24.jpg"/><Relationship Id="rId31" Type="http://schemas.openxmlformats.org/officeDocument/2006/relationships/image" Target="../media/image25.jpg"/><Relationship Id="rId32" Type="http://schemas.openxmlformats.org/officeDocument/2006/relationships/image" Target="../media/image26.jpg"/><Relationship Id="rId9" Type="http://schemas.openxmlformats.org/officeDocument/2006/relationships/image" Target="../media/image4.png"/><Relationship Id="rId6" Type="http://schemas.openxmlformats.org/officeDocument/2006/relationships/image" Target="../media/image1.wmf"/><Relationship Id="rId7" Type="http://schemas.openxmlformats.org/officeDocument/2006/relationships/oleObject" Target="../embeddings/oleObject2.bin"/><Relationship Id="rId8" Type="http://schemas.openxmlformats.org/officeDocument/2006/relationships/image" Target="../media/image2.wmf"/><Relationship Id="rId33" Type="http://schemas.openxmlformats.org/officeDocument/2006/relationships/image" Target="../media/image27.jpg"/><Relationship Id="rId34" Type="http://schemas.openxmlformats.org/officeDocument/2006/relationships/image" Target="../media/image28.jpg"/><Relationship Id="rId35" Type="http://schemas.openxmlformats.org/officeDocument/2006/relationships/image" Target="../media/image29.jpg"/><Relationship Id="rId36" Type="http://schemas.openxmlformats.org/officeDocument/2006/relationships/image" Target="../media/image30.jpg"/><Relationship Id="rId10" Type="http://schemas.openxmlformats.org/officeDocument/2006/relationships/image" Target="../media/image5.jpg"/><Relationship Id="rId11" Type="http://schemas.openxmlformats.org/officeDocument/2006/relationships/image" Target="../media/image6.png"/><Relationship Id="rId12" Type="http://schemas.openxmlformats.org/officeDocument/2006/relationships/image" Target="../media/image7.jpeg"/><Relationship Id="rId13" Type="http://schemas.openxmlformats.org/officeDocument/2006/relationships/image" Target="../media/image8.jpeg"/><Relationship Id="rId14" Type="http://schemas.openxmlformats.org/officeDocument/2006/relationships/chart" Target="../charts/chart2.xml"/><Relationship Id="rId15" Type="http://schemas.openxmlformats.org/officeDocument/2006/relationships/image" Target="../media/image9.jpg"/><Relationship Id="rId16" Type="http://schemas.openxmlformats.org/officeDocument/2006/relationships/image" Target="../media/image10.jpg"/><Relationship Id="rId17" Type="http://schemas.openxmlformats.org/officeDocument/2006/relationships/image" Target="../media/image11.jpg"/><Relationship Id="rId18" Type="http://schemas.openxmlformats.org/officeDocument/2006/relationships/image" Target="../media/image12.jpg"/><Relationship Id="rId19" Type="http://schemas.openxmlformats.org/officeDocument/2006/relationships/image" Target="../media/image13.jpg"/><Relationship Id="rId37" Type="http://schemas.openxmlformats.org/officeDocument/2006/relationships/image" Target="../media/image31.jpg"/><Relationship Id="rId38" Type="http://schemas.openxmlformats.org/officeDocument/2006/relationships/image" Target="../media/image32.png"/><Relationship Id="rId39" Type="http://schemas.openxmlformats.org/officeDocument/2006/relationships/image" Target="../media/image33.png"/><Relationship Id="rId40" Type="http://schemas.openxmlformats.org/officeDocument/2006/relationships/image" Target="../media/image34.png"/><Relationship Id="rId41" Type="http://schemas.openxmlformats.org/officeDocument/2006/relationships/image" Target="../media/image35.png"/><Relationship Id="rId42" Type="http://schemas.openxmlformats.org/officeDocument/2006/relationships/image" Target="../media/image36.png"/><Relationship Id="rId43" Type="http://schemas.openxmlformats.org/officeDocument/2006/relationships/image" Target="../media/image37.png"/><Relationship Id="rId44" Type="http://schemas.openxmlformats.org/officeDocument/2006/relationships/hyperlink" Target="https://github.com/kdahlquist/GRNmap" TargetMode="External"/><Relationship Id="rId45" Type="http://schemas.openxmlformats.org/officeDocument/2006/relationships/chart" Target="../charts/char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3169244" y="20538982"/>
            <a:ext cx="17735857" cy="11649446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220" name="Chart 21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23022628"/>
              </p:ext>
            </p:extLst>
          </p:nvPr>
        </p:nvGraphicFramePr>
        <p:xfrm>
          <a:off x="16225230" y="27488219"/>
          <a:ext cx="12083767" cy="35438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Rectangle 1"/>
          <p:cNvSpPr/>
          <p:nvPr/>
        </p:nvSpPr>
        <p:spPr>
          <a:xfrm>
            <a:off x="846070" y="5060598"/>
            <a:ext cx="11628074" cy="2722990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4" name="TextBox 193"/>
          <p:cNvSpPr txBox="1"/>
          <p:nvPr/>
        </p:nvSpPr>
        <p:spPr>
          <a:xfrm>
            <a:off x="888298" y="17337409"/>
            <a:ext cx="11475048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DNA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microarray data </a:t>
            </a:r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ANOVA results for each of the six strains showed which log</a:t>
            </a:r>
            <a:r>
              <a:rPr lang="en-US" sz="2000" b="1" baseline="-25000" dirty="0" smtClean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fold level changes were significantly different from zero. The criteria for significance was a corrected Benjamini &amp; Hochberg  (B&amp;H) </a:t>
            </a:r>
            <a:r>
              <a:rPr lang="en-US" sz="2000" b="1" i="1" dirty="0" smtClean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value &lt; 0.05.</a:t>
            </a:r>
          </a:p>
          <a:p>
            <a:pPr marL="341313" indent="-341313"/>
            <a:endParaRPr lang="en-US" sz="20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1313" indent="-341313"/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1313" indent="-341313"/>
            <a:endParaRPr lang="en-US" sz="20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1313" indent="-341313"/>
            <a:endParaRPr lang="en-US" sz="20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The genes with significant expression changes were submitted to the YEASTRACT database, which returned a list of transcription factors that could potentially regulate those target genes, in order of significance.</a:t>
            </a:r>
          </a:p>
          <a:p>
            <a:pPr marL="342900" indent="-342900">
              <a:buFont typeface="Arial"/>
              <a:buChar char="•"/>
            </a:pPr>
            <a:endParaRPr lang="en-US" sz="20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ranscription factors for which we had deletion strain microarray data were added to the list of the most significant regulators for each strain to generate the six GRNs.</a:t>
            </a:r>
          </a:p>
          <a:p>
            <a:pPr marL="342900" indent="-342900">
              <a:buFont typeface="Arial"/>
              <a:buChar char="•"/>
            </a:pPr>
            <a:endParaRPr lang="en-US" sz="20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Transcription factors and edges were removed from the GRN in a stepwise fashion in order of least to most significant until the network was pared down to have fewer than 20 genes.</a:t>
            </a:r>
          </a:p>
          <a:p>
            <a:pPr marL="342900" indent="-342900">
              <a:buFont typeface="Arial"/>
              <a:buChar char="•"/>
            </a:pPr>
            <a:endParaRPr lang="en-US" sz="20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Each of the pared-down GRNs were then input into the Dahlquist lab’s GRNmap program to model the dynamics of each gene’s expression in their respective networks.</a:t>
            </a:r>
          </a:p>
          <a:p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29115" y="574767"/>
            <a:ext cx="42356672" cy="3711174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" name="TextBox 187"/>
          <p:cNvSpPr txBox="1"/>
          <p:nvPr/>
        </p:nvSpPr>
        <p:spPr>
          <a:xfrm>
            <a:off x="1045117" y="583534"/>
            <a:ext cx="41871501" cy="3631763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latin typeface="Arial" panose="020B0604020202020204" pitchFamily="34" charset="0"/>
                <a:cs typeface="Arial" panose="020B0604020202020204" pitchFamily="34" charset="0"/>
              </a:rPr>
              <a:t>Dynamical systems modeling of six related small gene regulatory networks suggest that the transcription factors </a:t>
            </a:r>
            <a:endParaRPr lang="en-US" sz="54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5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Cin5</a:t>
            </a:r>
            <a:r>
              <a:rPr lang="en-US" sz="5400" b="1" dirty="0">
                <a:latin typeface="Arial" panose="020B0604020202020204" pitchFamily="34" charset="0"/>
                <a:cs typeface="Arial" panose="020B0604020202020204" pitchFamily="34" charset="0"/>
              </a:rPr>
              <a:t>, Hmo1, Msn2, and Yhp1 play a role in controlling the cold shock response in </a:t>
            </a:r>
            <a:r>
              <a:rPr lang="en-US" sz="5400" b="1" i="1" dirty="0">
                <a:latin typeface="Arial" panose="020B0604020202020204" pitchFamily="34" charset="0"/>
                <a:cs typeface="Arial" panose="020B0604020202020204" pitchFamily="34" charset="0"/>
              </a:rPr>
              <a:t>Saccharomyces cerevisiae</a:t>
            </a:r>
            <a:endParaRPr lang="en-US" sz="5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10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4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Natalie E. Williams</a:t>
            </a:r>
            <a:r>
              <a:rPr lang="en-US" sz="4000" b="1" baseline="30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4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, Brandon J. Klein</a:t>
            </a:r>
            <a:r>
              <a:rPr lang="en-US" sz="4000" b="1" baseline="30000" dirty="0" smtClean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4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, Kam D. Dahlquist</a:t>
            </a:r>
            <a:r>
              <a:rPr lang="en-US" sz="4000" b="1" baseline="30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4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, and Ben G. Fitzpatrick</a:t>
            </a:r>
            <a:r>
              <a:rPr lang="en-US" sz="4000" b="1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sz="4000" b="1" baseline="30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3600" b="1" baseline="30000" dirty="0" smtClean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3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Department of Biology, </a:t>
            </a:r>
            <a:r>
              <a:rPr lang="en-US" sz="3600" b="1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3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Department of Mathematics</a:t>
            </a:r>
          </a:p>
          <a:p>
            <a:pPr algn="ctr"/>
            <a:r>
              <a:rPr lang="en-US" sz="3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Loyola Marymount University, 1 LMU Drive, Los Angeles, CA 90045 USA</a:t>
            </a:r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13169244" y="5113588"/>
            <a:ext cx="30013912" cy="1498131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dist"/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39213" y="5042978"/>
            <a:ext cx="11638434" cy="89255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Transcription Factors Control Gene Expression by Binding to Regulatory DNA Sequences Upstream of Genes</a:t>
            </a:r>
            <a:endParaRPr lang="en-US" sz="2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1435716" y="20501927"/>
            <a:ext cx="11930575" cy="11714669"/>
          </a:xfrm>
          <a:prstGeom prst="rect">
            <a:avLst/>
          </a:prstGeom>
          <a:ln w="12700" cmpd="sng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1432603" y="27079225"/>
            <a:ext cx="11932920" cy="553998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Acknowledgments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1432601" y="20487268"/>
            <a:ext cx="11932920" cy="553998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Conclusions and Future Directions</a:t>
            </a:r>
            <a:endParaRPr lang="en-US" sz="3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1432602" y="29418639"/>
            <a:ext cx="11932920" cy="553998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References </a:t>
            </a:r>
            <a:endParaRPr lang="en-US" sz="3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3166035" y="5111881"/>
            <a:ext cx="30017121" cy="553998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Through Visualization of </a:t>
            </a:r>
            <a:r>
              <a:rPr lang="en-US" sz="3000" b="1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sz="3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ix </a:t>
            </a:r>
            <a:r>
              <a:rPr lang="en-US" sz="3000" b="1" dirty="0">
                <a:latin typeface="Arial" panose="020B0604020202020204" pitchFamily="34" charset="0"/>
                <a:cs typeface="Arial" panose="020B0604020202020204" pitchFamily="34" charset="0"/>
              </a:rPr>
              <a:t>W</a:t>
            </a:r>
            <a:r>
              <a:rPr lang="en-US" sz="3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eighted </a:t>
            </a:r>
            <a:r>
              <a:rPr lang="en-US" sz="3000" b="1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sz="3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etworks, GRNsight </a:t>
            </a:r>
            <a:r>
              <a:rPr lang="en-US" sz="3000" b="1" dirty="0"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en-US" sz="3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ighlighted a Key Regulatory Motif </a:t>
            </a:r>
            <a:r>
              <a:rPr lang="en-US" sz="3000" b="1" dirty="0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r>
              <a:rPr lang="en-US" sz="3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ound in Five of the Six Databased-Derived GRNs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1577999" y="27773860"/>
            <a:ext cx="11597883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For their work on the GRNmap code, we would like to </a:t>
            </a:r>
            <a:r>
              <a:rPr lang="en-US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thank 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Trixie Anne M. Roque, </a:t>
            </a:r>
            <a:r>
              <a:rPr lang="en-US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Chukwuemeka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 E. </a:t>
            </a:r>
            <a:r>
              <a:rPr lang="en-US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Azinge</a:t>
            </a:r>
            <a:r>
              <a:rPr lang="en-US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, and Justin K. Torres. 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We thank Nicole A. Anguiano,  </a:t>
            </a:r>
            <a:r>
              <a:rPr lang="en-US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Anindita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Varshneya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Mihir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Samdarshi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Edward </a:t>
            </a:r>
            <a:r>
              <a:rPr lang="en-US" sz="1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Bachuora</a:t>
            </a:r>
            <a:r>
              <a:rPr lang="en-US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, Jen Shin, and Eileen </a:t>
            </a:r>
            <a:r>
              <a:rPr lang="en-US" sz="1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Choe</a:t>
            </a:r>
            <a:r>
              <a:rPr lang="en-US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for their 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work on the GRNsight visualization software. Microarray data were collected by Cybele Arsan, Wesley </a:t>
            </a:r>
            <a:r>
              <a:rPr lang="en-US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Citti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, Kevin </a:t>
            </a:r>
            <a:r>
              <a:rPr lang="en-US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Entzminger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, Andrew Herman, Monica Hong, Heather King, Lauren </a:t>
            </a:r>
            <a:r>
              <a:rPr lang="en-US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Kubeck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, Stephanie </a:t>
            </a:r>
            <a:r>
              <a:rPr lang="en-US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Kuelbs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, Elizabeth Liu, Matthew Mejia, Kevin McGee, </a:t>
            </a:r>
            <a:r>
              <a:rPr lang="en-US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Kenny 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Rodriguez, Olivia </a:t>
            </a:r>
            <a:r>
              <a:rPr lang="en-US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Sakhon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, Alondra Vega, and Kevin Wyllie</a:t>
            </a:r>
            <a:r>
              <a:rPr lang="en-US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. Further, we would like to thank Kristen M. </a:t>
            </a:r>
            <a:r>
              <a:rPr lang="en-US" sz="1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Horstmann</a:t>
            </a:r>
            <a:r>
              <a:rPr lang="en-US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and Margaret J. O’Neil for their contributions to the GRNmap data analysis team. 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This work was supported by NSF-RUI Award 0921038 (K.D.D., B.G.F.), a </a:t>
            </a:r>
            <a:r>
              <a:rPr lang="en-US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Kadner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-Pitts Research Grant (</a:t>
            </a:r>
            <a:r>
              <a:rPr lang="en-US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K.D.D.), 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and a Loyola Marymount University Honors Program Summer Fellowship (K.G.J.).</a:t>
            </a:r>
            <a:endParaRPr lang="en-US" sz="14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3165741" y="20501927"/>
            <a:ext cx="17739360" cy="101566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GRNmap</a:t>
            </a:r>
            <a:r>
              <a:rPr lang="en-US" sz="3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fitted the Optimized Production Rates and </a:t>
            </a:r>
            <a:r>
              <a:rPr lang="en-US" sz="30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Threshold_B</a:t>
            </a:r>
            <a:r>
              <a:rPr lang="en-US" sz="3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Values for Each Individual Network, which Indicates Changes in Regulatory Patterns.</a:t>
            </a:r>
            <a:endParaRPr lang="en-US" sz="3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2" name="Picture 2" descr="Transcription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394"/>
          <a:stretch>
            <a:fillRect/>
          </a:stretch>
        </p:blipFill>
        <p:spPr>
          <a:xfrm>
            <a:off x="849184" y="6202440"/>
            <a:ext cx="4953152" cy="3221137"/>
          </a:xfrm>
          <a:prstGeom prst="rect">
            <a:avLst/>
          </a:prstGeom>
          <a:noFill/>
        </p:spPr>
      </p:pic>
      <p:sp>
        <p:nvSpPr>
          <p:cNvPr id="43" name="TextBox 42"/>
          <p:cNvSpPr txBox="1"/>
          <p:nvPr/>
        </p:nvSpPr>
        <p:spPr>
          <a:xfrm>
            <a:off x="5922347" y="6178536"/>
            <a:ext cx="634818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b="1" dirty="0" smtClean="0">
                <a:latin typeface="Arial"/>
                <a:cs typeface="Arial"/>
              </a:rPr>
              <a:t>Activators increase gene expression.</a:t>
            </a:r>
          </a:p>
          <a:p>
            <a:pPr marL="342900" indent="-342900">
              <a:buFont typeface="Arial"/>
              <a:buChar char="•"/>
            </a:pPr>
            <a:r>
              <a:rPr lang="en-US" sz="2000" b="1" dirty="0" smtClean="0">
                <a:latin typeface="Arial"/>
                <a:cs typeface="Arial"/>
              </a:rPr>
              <a:t>Repressors decrease gene expression.</a:t>
            </a:r>
          </a:p>
          <a:p>
            <a:pPr marL="342900" indent="-342900">
              <a:buFont typeface="Arial"/>
              <a:buChar char="•"/>
            </a:pPr>
            <a:r>
              <a:rPr lang="en-US" sz="2000" b="1" dirty="0" smtClean="0">
                <a:latin typeface="Arial"/>
                <a:cs typeface="Arial"/>
              </a:rPr>
              <a:t>Transcription factors are themselves proteins that are encoded by genes.</a:t>
            </a:r>
          </a:p>
          <a:p>
            <a:pPr marL="342900" indent="-342900">
              <a:buFont typeface="Arial"/>
              <a:buChar char="•"/>
            </a:pPr>
            <a:r>
              <a:rPr lang="en-US" sz="2000" b="1" dirty="0" smtClean="0">
                <a:latin typeface="Arial"/>
                <a:cs typeface="Arial"/>
              </a:rPr>
              <a:t>A </a:t>
            </a:r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gene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regulatory network (GRN) consists of a set of transcription factors that regulate the level of expression </a:t>
            </a:r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of a set of target genes, which can include other transcription factors.</a:t>
            </a:r>
          </a:p>
          <a:p>
            <a:pPr marL="342900" indent="-342900">
              <a:buFont typeface="Arial"/>
              <a:buChar char="•"/>
            </a:pPr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The dynamics of a GRN is how the expression of genes in the network change over time.</a:t>
            </a:r>
            <a:endParaRPr lang="en-US" sz="2000" b="1" dirty="0" smtClean="0">
              <a:latin typeface="Arial"/>
              <a:cs typeface="Arial"/>
            </a:endParaRPr>
          </a:p>
        </p:txBody>
      </p:sp>
      <p:graphicFrame>
        <p:nvGraphicFramePr>
          <p:cNvPr id="47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13362026"/>
              </p:ext>
            </p:extLst>
          </p:nvPr>
        </p:nvGraphicFramePr>
        <p:xfrm>
          <a:off x="1989965" y="30481377"/>
          <a:ext cx="3508801" cy="7880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92" name="Equation" r:id="rId5" imgW="2108160" imgH="444240" progId="Equation.3">
                  <p:embed/>
                </p:oleObj>
              </mc:Choice>
              <mc:Fallback>
                <p:oleObj name="Equation" r:id="rId5" imgW="2108160" imgH="4442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89965" y="30481377"/>
                        <a:ext cx="3508801" cy="788004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" name="Object 4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59680205"/>
              </p:ext>
            </p:extLst>
          </p:nvPr>
        </p:nvGraphicFramePr>
        <p:xfrm>
          <a:off x="7504707" y="26415283"/>
          <a:ext cx="4531257" cy="11328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93" name="Equation" r:id="rId7" imgW="2743200" imgH="685800" progId="Equation.3">
                  <p:embed/>
                </p:oleObj>
              </mc:Choice>
              <mc:Fallback>
                <p:oleObj name="Equation" r:id="rId7" imgW="2743200" imgH="685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04707" y="26415283"/>
                        <a:ext cx="4531257" cy="113281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2" name="Picture 51" descr="Screen Shot 2015-03-07 at 12.55.56 PM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9541" y="27684160"/>
            <a:ext cx="3348713" cy="2942534"/>
          </a:xfrm>
          <a:prstGeom prst="rect">
            <a:avLst/>
          </a:prstGeom>
        </p:spPr>
      </p:pic>
      <p:sp>
        <p:nvSpPr>
          <p:cNvPr id="76" name="TextBox 75"/>
          <p:cNvSpPr txBox="1"/>
          <p:nvPr/>
        </p:nvSpPr>
        <p:spPr>
          <a:xfrm>
            <a:off x="877720" y="26419629"/>
            <a:ext cx="6620882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b="1" dirty="0" smtClean="0">
                <a:latin typeface="Arial"/>
                <a:cs typeface="Arial"/>
              </a:rPr>
              <a:t>Each gene has a differential equation that models the change in expression over time</a:t>
            </a:r>
            <a:r>
              <a:rPr lang="en-US" sz="2000" b="1" dirty="0">
                <a:latin typeface="Arial"/>
                <a:cs typeface="Arial"/>
              </a:rPr>
              <a:t> </a:t>
            </a:r>
            <a:endParaRPr lang="en-US" sz="2000" b="1" dirty="0" smtClean="0">
              <a:latin typeface="Arial"/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US" sz="2000" b="1" dirty="0" smtClean="0">
                <a:latin typeface="Arial"/>
                <a:cs typeface="Arial"/>
              </a:rPr>
              <a:t>Degradation rates for each gene were derived from  the half lives reported by </a:t>
            </a:r>
            <a:r>
              <a:rPr lang="en-US" sz="2000" b="1" dirty="0" err="1" smtClean="0">
                <a:latin typeface="Arial"/>
                <a:cs typeface="Arial"/>
              </a:rPr>
              <a:t>Neymotin</a:t>
            </a:r>
            <a:r>
              <a:rPr lang="en-US" sz="2000" b="1" dirty="0" smtClean="0">
                <a:latin typeface="Arial"/>
                <a:cs typeface="Arial"/>
              </a:rPr>
              <a:t> et al. (2014)</a:t>
            </a:r>
          </a:p>
          <a:p>
            <a:pPr marL="285750" indent="-285750">
              <a:buFont typeface="Arial"/>
              <a:buChar char="•"/>
            </a:pPr>
            <a:r>
              <a:rPr lang="en-US" sz="2000" b="1" dirty="0" smtClean="0">
                <a:latin typeface="Arial"/>
                <a:cs typeface="Arial"/>
              </a:rPr>
              <a:t>We use a sigmoidal production function where:</a:t>
            </a:r>
          </a:p>
          <a:p>
            <a:pPr marL="806450" lvl="1" indent="-280988">
              <a:buFont typeface="Arial"/>
              <a:buChar char="•"/>
            </a:pPr>
            <a:r>
              <a:rPr lang="en-US" sz="2000" i="1" dirty="0" smtClean="0">
                <a:latin typeface="Times New Roman"/>
                <a:cs typeface="Times New Roman"/>
              </a:rPr>
              <a:t>P</a:t>
            </a:r>
            <a:r>
              <a:rPr lang="en-US" sz="20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000" b="1" dirty="0" smtClean="0">
                <a:latin typeface="Arial"/>
                <a:cs typeface="Arial"/>
              </a:rPr>
              <a:t> is mRNA production rate for gene </a:t>
            </a:r>
            <a:r>
              <a:rPr lang="en-US" sz="2000" i="1" dirty="0">
                <a:latin typeface="Times New Roman"/>
                <a:cs typeface="Times New Roman"/>
              </a:rPr>
              <a:t>i</a:t>
            </a:r>
            <a:endParaRPr lang="en-US" sz="2000" dirty="0" smtClean="0">
              <a:latin typeface="Times New Roman"/>
              <a:cs typeface="Times New Roman"/>
            </a:endParaRPr>
          </a:p>
          <a:p>
            <a:pPr marL="806450" lvl="1" indent="-280988">
              <a:buFont typeface="Arial"/>
              <a:buChar char="•"/>
            </a:pPr>
            <a:r>
              <a:rPr lang="en-US" sz="2000" i="1" dirty="0">
                <a:latin typeface="Times New Roman"/>
                <a:cs typeface="Times New Roman"/>
              </a:rPr>
              <a:t>d</a:t>
            </a:r>
            <a:r>
              <a:rPr lang="en-US" sz="20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000" b="1" dirty="0" smtClean="0">
                <a:latin typeface="Arial"/>
                <a:cs typeface="Arial"/>
              </a:rPr>
              <a:t> is the mRNA degradation rate for gene </a:t>
            </a:r>
            <a:r>
              <a:rPr lang="en-US" sz="2000" i="1" dirty="0" err="1" smtClean="0">
                <a:latin typeface="Times New Roman"/>
                <a:cs typeface="Times New Roman"/>
              </a:rPr>
              <a:t>i</a:t>
            </a:r>
            <a:r>
              <a:rPr lang="en-US" sz="2000" i="1" dirty="0" smtClean="0">
                <a:latin typeface="Times New Roman"/>
                <a:cs typeface="Times New Roman"/>
              </a:rPr>
              <a:t> </a:t>
            </a:r>
          </a:p>
          <a:p>
            <a:pPr marL="806450" lvl="1" indent="-280988">
              <a:buFont typeface="Arial"/>
              <a:buChar char="•"/>
            </a:pPr>
            <a:r>
              <a:rPr lang="en-US" sz="2000" i="1" dirty="0" smtClean="0">
                <a:latin typeface="Times New Roman"/>
                <a:cs typeface="Times New Roman"/>
              </a:rPr>
              <a:t>w</a:t>
            </a:r>
            <a:r>
              <a:rPr lang="en-US" sz="2000" b="1" dirty="0" smtClean="0">
                <a:latin typeface="Arial"/>
                <a:cs typeface="Arial"/>
              </a:rPr>
              <a:t> is weight term, determining the level of activation or repression of </a:t>
            </a:r>
            <a:r>
              <a:rPr lang="en-US" sz="2000" i="1" dirty="0" smtClean="0">
                <a:latin typeface="Times New Roman"/>
                <a:cs typeface="Times New Roman"/>
              </a:rPr>
              <a:t>j</a:t>
            </a:r>
            <a:r>
              <a:rPr lang="en-US" sz="2000" b="1" dirty="0" smtClean="0">
                <a:latin typeface="Arial"/>
                <a:cs typeface="Arial"/>
              </a:rPr>
              <a:t> on </a:t>
            </a:r>
            <a:r>
              <a:rPr lang="en-US" sz="2000" i="1" dirty="0">
                <a:latin typeface="Times New Roman"/>
                <a:cs typeface="Times New Roman"/>
              </a:rPr>
              <a:t>i</a:t>
            </a:r>
            <a:endParaRPr lang="en-US" sz="2000" i="1" dirty="0" smtClean="0">
              <a:latin typeface="Times New Roman"/>
              <a:cs typeface="Times New Roman"/>
            </a:endParaRPr>
          </a:p>
          <a:p>
            <a:pPr marL="806450" lvl="1" indent="-280988">
              <a:buFont typeface="Arial"/>
              <a:buChar char="•"/>
            </a:pPr>
            <a:r>
              <a:rPr lang="en-US" sz="2000" i="1" dirty="0" smtClean="0">
                <a:latin typeface="Times New Roman"/>
                <a:cs typeface="Times New Roman"/>
              </a:rPr>
              <a:t>b</a:t>
            </a:r>
            <a:r>
              <a:rPr lang="en-US" sz="2000" b="1" dirty="0" smtClean="0">
                <a:latin typeface="Arial"/>
                <a:cs typeface="Arial"/>
              </a:rPr>
              <a:t> is a unique threshold for each gene</a:t>
            </a:r>
          </a:p>
          <a:p>
            <a:pPr marL="285750" indent="-285750">
              <a:buFont typeface="Arial"/>
              <a:buChar char="•"/>
            </a:pPr>
            <a:r>
              <a:rPr lang="en-US" sz="2000" b="1" dirty="0">
                <a:latin typeface="Arial"/>
                <a:cs typeface="Arial"/>
              </a:rPr>
              <a:t>The production rate </a:t>
            </a:r>
            <a:r>
              <a:rPr lang="en-US" sz="2000" b="1" dirty="0" smtClean="0">
                <a:latin typeface="Arial"/>
                <a:cs typeface="Arial"/>
              </a:rPr>
              <a:t>(</a:t>
            </a:r>
            <a:r>
              <a:rPr lang="en-US" sz="2000" i="1" dirty="0">
                <a:latin typeface="Times New Roman"/>
                <a:cs typeface="Times New Roman"/>
              </a:rPr>
              <a:t>P</a:t>
            </a:r>
            <a:r>
              <a:rPr lang="en-US" sz="2000" i="1" baseline="-25000" dirty="0">
                <a:latin typeface="Times New Roman"/>
                <a:cs typeface="Times New Roman"/>
              </a:rPr>
              <a:t>i</a:t>
            </a:r>
            <a:r>
              <a:rPr lang="en-US" sz="2000" b="1" dirty="0">
                <a:latin typeface="Arial"/>
                <a:cs typeface="Arial"/>
              </a:rPr>
              <a:t> </a:t>
            </a:r>
            <a:r>
              <a:rPr lang="en-US" sz="2000" b="1" dirty="0" smtClean="0">
                <a:latin typeface="Arial"/>
                <a:cs typeface="Arial"/>
              </a:rPr>
              <a:t>)</a:t>
            </a:r>
            <a:r>
              <a:rPr lang="en-US" sz="2000" b="1" dirty="0">
                <a:latin typeface="Arial"/>
                <a:cs typeface="Arial"/>
              </a:rPr>
              <a:t>, weight </a:t>
            </a:r>
            <a:r>
              <a:rPr lang="en-US" sz="2000" b="1" dirty="0" smtClean="0">
                <a:latin typeface="Arial"/>
                <a:cs typeface="Arial"/>
              </a:rPr>
              <a:t>(</a:t>
            </a:r>
            <a:r>
              <a:rPr lang="en-US" sz="2000" i="1" dirty="0">
                <a:latin typeface="Times New Roman"/>
                <a:cs typeface="Times New Roman"/>
              </a:rPr>
              <a:t>w</a:t>
            </a:r>
            <a:r>
              <a:rPr lang="en-US" sz="2000" b="1" dirty="0">
                <a:latin typeface="Arial"/>
                <a:cs typeface="Arial"/>
              </a:rPr>
              <a:t> </a:t>
            </a:r>
            <a:r>
              <a:rPr lang="en-US" sz="2000" b="1" dirty="0" smtClean="0">
                <a:latin typeface="Arial"/>
                <a:cs typeface="Arial"/>
              </a:rPr>
              <a:t>)</a:t>
            </a:r>
            <a:r>
              <a:rPr lang="en-US" sz="2000" b="1" dirty="0">
                <a:latin typeface="Arial"/>
                <a:cs typeface="Arial"/>
              </a:rPr>
              <a:t>, and threshold </a:t>
            </a:r>
            <a:r>
              <a:rPr lang="en-US" sz="2000" b="1" dirty="0" smtClean="0">
                <a:latin typeface="Arial"/>
                <a:cs typeface="Arial"/>
              </a:rPr>
              <a:t>(</a:t>
            </a:r>
            <a:r>
              <a:rPr lang="en-US" sz="2000" i="1" dirty="0">
                <a:latin typeface="Times New Roman"/>
                <a:cs typeface="Times New Roman"/>
              </a:rPr>
              <a:t>b</a:t>
            </a:r>
            <a:r>
              <a:rPr lang="en-US" sz="2000" b="1" dirty="0" smtClean="0">
                <a:latin typeface="Arial"/>
                <a:cs typeface="Arial"/>
              </a:rPr>
              <a:t>) </a:t>
            </a:r>
            <a:r>
              <a:rPr lang="en-US" sz="2000" b="1" dirty="0">
                <a:latin typeface="Arial"/>
                <a:cs typeface="Arial"/>
              </a:rPr>
              <a:t>values were estimated from DNA microarray data using a penalized least squares </a:t>
            </a:r>
            <a:r>
              <a:rPr lang="en-US" sz="2000" b="1" dirty="0" smtClean="0">
                <a:latin typeface="Arial"/>
                <a:cs typeface="Arial"/>
              </a:rPr>
              <a:t>approach. </a:t>
            </a:r>
            <a:endParaRPr lang="en-US" sz="2000" b="1" dirty="0">
              <a:latin typeface="Arial"/>
              <a:cs typeface="Arial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846715" y="9591643"/>
            <a:ext cx="11640312" cy="892552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Yeast Respond to the Environmental Stress of Cold Shock </a:t>
            </a:r>
          </a:p>
          <a:p>
            <a:pPr algn="ctr"/>
            <a:r>
              <a:rPr lang="en-US" sz="2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by Changing Gene Expression</a:t>
            </a:r>
            <a:endParaRPr lang="en-US" sz="2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2" name="Picture 31" descr="Microarray.jp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1670" y="11481966"/>
            <a:ext cx="4154851" cy="3404230"/>
          </a:xfrm>
          <a:prstGeom prst="rect">
            <a:avLst/>
          </a:prstGeom>
        </p:spPr>
      </p:pic>
      <p:sp>
        <p:nvSpPr>
          <p:cNvPr id="54" name="TextBox 53"/>
          <p:cNvSpPr txBox="1"/>
          <p:nvPr/>
        </p:nvSpPr>
        <p:spPr>
          <a:xfrm>
            <a:off x="7978289" y="14838509"/>
            <a:ext cx="46361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/>
                <a:cs typeface="Arial"/>
              </a:rPr>
              <a:t>Microarray at 60 minutes after cold shock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835049" y="23897250"/>
            <a:ext cx="11640312" cy="892552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For Each Gene in the Network, a Nonlinear Differential Equation Determines the Rate at Which the Gene is Expressed </a:t>
            </a:r>
          </a:p>
        </p:txBody>
      </p:sp>
      <p:sp>
        <p:nvSpPr>
          <p:cNvPr id="94" name="TextBox 93"/>
          <p:cNvSpPr txBox="1"/>
          <p:nvPr/>
        </p:nvSpPr>
        <p:spPr>
          <a:xfrm>
            <a:off x="878365" y="24903805"/>
            <a:ext cx="1134495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b="1" dirty="0">
                <a:latin typeface="Arial"/>
                <a:cs typeface="Arial"/>
              </a:rPr>
              <a:t>The model, called GRNmap </a:t>
            </a:r>
            <a:r>
              <a:rPr lang="en-US" sz="2000" b="1" dirty="0" smtClean="0">
                <a:latin typeface="Arial"/>
                <a:cs typeface="Arial"/>
              </a:rPr>
              <a:t>(Gene </a:t>
            </a:r>
            <a:r>
              <a:rPr lang="en-US" sz="2000" b="1" dirty="0">
                <a:latin typeface="Arial"/>
                <a:cs typeface="Arial"/>
              </a:rPr>
              <a:t>R</a:t>
            </a:r>
            <a:r>
              <a:rPr lang="en-US" sz="2000" b="1" dirty="0" smtClean="0">
                <a:latin typeface="Arial"/>
                <a:cs typeface="Arial"/>
              </a:rPr>
              <a:t>egulatory </a:t>
            </a:r>
            <a:r>
              <a:rPr lang="en-US" sz="2000" b="1" dirty="0">
                <a:latin typeface="Arial"/>
                <a:cs typeface="Arial"/>
              </a:rPr>
              <a:t>N</a:t>
            </a:r>
            <a:r>
              <a:rPr lang="en-US" sz="2000" b="1" dirty="0" smtClean="0">
                <a:latin typeface="Arial"/>
                <a:cs typeface="Arial"/>
              </a:rPr>
              <a:t>etwork modeling and </a:t>
            </a:r>
            <a:r>
              <a:rPr lang="en-US" sz="2000" b="1" dirty="0">
                <a:latin typeface="Arial"/>
                <a:cs typeface="Arial"/>
              </a:rPr>
              <a:t>parameter estimation) was implemented in </a:t>
            </a:r>
            <a:r>
              <a:rPr lang="en-US" sz="2000" b="1" dirty="0" smtClean="0">
                <a:latin typeface="Arial"/>
                <a:cs typeface="Arial"/>
              </a:rPr>
              <a:t>MATLAB (Dahlquist et al. 2015).</a:t>
            </a:r>
          </a:p>
          <a:p>
            <a:pPr marL="285750" indent="-285750">
              <a:buFont typeface="Arial"/>
              <a:buChar char="•"/>
            </a:pPr>
            <a:r>
              <a:rPr lang="en-US" sz="2000" b="1" dirty="0" smtClean="0">
                <a:latin typeface="Arial"/>
                <a:cs typeface="Arial"/>
              </a:rPr>
              <a:t>The MATLAB code and executable are available under an open source license at </a:t>
            </a:r>
            <a:r>
              <a:rPr lang="de-DE" sz="2000" b="1" dirty="0">
                <a:latin typeface="Arial"/>
                <a:cs typeface="Arial"/>
              </a:rPr>
              <a:t>https://</a:t>
            </a:r>
            <a:r>
              <a:rPr lang="de-DE" sz="2000" b="1" dirty="0" err="1">
                <a:latin typeface="Arial"/>
                <a:cs typeface="Arial"/>
              </a:rPr>
              <a:t>github.com</a:t>
            </a:r>
            <a:r>
              <a:rPr lang="de-DE" sz="2000" b="1" dirty="0">
                <a:latin typeface="Arial"/>
                <a:cs typeface="Arial"/>
              </a:rPr>
              <a:t>/</a:t>
            </a:r>
            <a:r>
              <a:rPr lang="de-DE" sz="2000" b="1" dirty="0" err="1">
                <a:latin typeface="Arial"/>
                <a:cs typeface="Arial"/>
              </a:rPr>
              <a:t>kdahlquist</a:t>
            </a:r>
            <a:r>
              <a:rPr lang="de-DE" sz="2000" b="1" dirty="0">
                <a:latin typeface="Arial"/>
                <a:cs typeface="Arial"/>
              </a:rPr>
              <a:t>/</a:t>
            </a:r>
            <a:r>
              <a:rPr lang="de-DE" sz="2000" b="1" dirty="0" err="1">
                <a:latin typeface="Arial"/>
                <a:cs typeface="Arial"/>
              </a:rPr>
              <a:t>GRNmap</a:t>
            </a:r>
            <a:r>
              <a:rPr lang="de-DE" sz="2000" b="1" dirty="0" smtClean="0">
                <a:latin typeface="Arial"/>
                <a:cs typeface="Arial"/>
              </a:rPr>
              <a:t>/.</a:t>
            </a:r>
            <a:endParaRPr lang="en-US" sz="2000" b="1" dirty="0">
              <a:latin typeface="Arial"/>
              <a:cs typeface="Arial"/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878363" y="31361180"/>
            <a:ext cx="99179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b="1" dirty="0" smtClean="0">
                <a:latin typeface="Arial"/>
                <a:cs typeface="Arial"/>
              </a:rPr>
              <a:t>E represents the error between estimated values and microarray data values.</a:t>
            </a:r>
          </a:p>
          <a:p>
            <a:pPr marL="285750" indent="-285750">
              <a:buFont typeface="Arial"/>
              <a:buChar char="•"/>
            </a:pPr>
            <a:r>
              <a:rPr lang="el-GR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θ</a:t>
            </a:r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is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the penalty term, which is the combined w, P, and b parameter </a:t>
            </a:r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values.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14282971" y="5608014"/>
            <a:ext cx="3123602" cy="113877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u="sng" dirty="0" smtClean="0">
                <a:latin typeface="Arial"/>
                <a:cs typeface="Arial"/>
              </a:rPr>
              <a:t>1. Network derived from </a:t>
            </a:r>
            <a:r>
              <a:rPr lang="en-US" sz="2400" b="1" u="sng" dirty="0" err="1" smtClean="0">
                <a:latin typeface="Arial"/>
                <a:cs typeface="Arial"/>
              </a:rPr>
              <a:t>wt</a:t>
            </a:r>
            <a:r>
              <a:rPr lang="en-US" sz="2400" b="1" u="sng" dirty="0" smtClean="0">
                <a:latin typeface="Arial"/>
                <a:cs typeface="Arial"/>
              </a:rPr>
              <a:t> data</a:t>
            </a:r>
          </a:p>
          <a:p>
            <a:pPr algn="ctr"/>
            <a:r>
              <a:rPr lang="en-US" sz="2000" b="1" dirty="0" smtClean="0">
                <a:latin typeface="Arial"/>
                <a:cs typeface="Arial"/>
              </a:rPr>
              <a:t> 16 genes, 36 edges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13166035" y="12531761"/>
            <a:ext cx="30019752" cy="55399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The Dynamics in the Expression </a:t>
            </a:r>
            <a:r>
              <a:rPr lang="en-US" sz="3000" b="1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sz="3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lots of Cin5, Msn2, Hmo1, and Yhp1, Genes with Corrected </a:t>
            </a:r>
            <a:r>
              <a:rPr lang="en-US" sz="3000" b="1" i="1" dirty="0" smtClean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sz="3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Values &lt;0.05,  were Modeled </a:t>
            </a:r>
            <a:r>
              <a:rPr lang="en-US" sz="3000" b="1" dirty="0">
                <a:latin typeface="Arial" panose="020B0604020202020204" pitchFamily="34" charset="0"/>
                <a:cs typeface="Arial" panose="020B0604020202020204" pitchFamily="34" charset="0"/>
              </a:rPr>
              <a:t>W</a:t>
            </a:r>
            <a:r>
              <a:rPr lang="en-US" sz="3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ell by </a:t>
            </a:r>
            <a:r>
              <a:rPr lang="en-US" sz="30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GRNmap</a:t>
            </a:r>
            <a:endParaRPr lang="en-US" sz="3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Picture 13" descr="Screen Shot 2016-03-15 at 7.16.16 PM.png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19"/>
          <a:stretch/>
        </p:blipFill>
        <p:spPr>
          <a:xfrm>
            <a:off x="1023787" y="2769320"/>
            <a:ext cx="3716630" cy="1456201"/>
          </a:xfrm>
          <a:prstGeom prst="rect">
            <a:avLst/>
          </a:prstGeom>
        </p:spPr>
      </p:pic>
      <p:sp>
        <p:nvSpPr>
          <p:cNvPr id="96" name="TextBox 95"/>
          <p:cNvSpPr txBox="1"/>
          <p:nvPr/>
        </p:nvSpPr>
        <p:spPr>
          <a:xfrm>
            <a:off x="24348208" y="5608014"/>
            <a:ext cx="3247565" cy="113877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u="sng" dirty="0" smtClean="0">
                <a:latin typeface="Arial"/>
                <a:cs typeface="Arial"/>
              </a:rPr>
              <a:t>3. Network derived from ∆cin5 data</a:t>
            </a:r>
          </a:p>
          <a:p>
            <a:pPr algn="ctr"/>
            <a:r>
              <a:rPr lang="en-US" sz="2000" b="1" dirty="0" smtClean="0">
                <a:latin typeface="Arial"/>
                <a:cs typeface="Arial"/>
              </a:rPr>
              <a:t> 17 genes, 32 edges </a:t>
            </a:r>
          </a:p>
        </p:txBody>
      </p:sp>
      <p:sp>
        <p:nvSpPr>
          <p:cNvPr id="97" name="TextBox 96"/>
          <p:cNvSpPr txBox="1"/>
          <p:nvPr/>
        </p:nvSpPr>
        <p:spPr>
          <a:xfrm>
            <a:off x="18888501" y="5621662"/>
            <a:ext cx="3102365" cy="113877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u="sng" dirty="0" smtClean="0">
                <a:latin typeface="Arial"/>
                <a:cs typeface="Arial"/>
              </a:rPr>
              <a:t>2. Network derived from ∆cin5 data</a:t>
            </a:r>
          </a:p>
          <a:p>
            <a:pPr algn="ctr"/>
            <a:r>
              <a:rPr lang="en-US" sz="2000" b="1" dirty="0" smtClean="0">
                <a:latin typeface="Arial"/>
                <a:cs typeface="Arial"/>
              </a:rPr>
              <a:t> 14 genes, 25 edges</a:t>
            </a:r>
          </a:p>
        </p:txBody>
      </p:sp>
      <p:sp>
        <p:nvSpPr>
          <p:cNvPr id="98" name="TextBox 97"/>
          <p:cNvSpPr txBox="1"/>
          <p:nvPr/>
        </p:nvSpPr>
        <p:spPr>
          <a:xfrm>
            <a:off x="29454410" y="5600188"/>
            <a:ext cx="3317341" cy="113877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u="sng" dirty="0" smtClean="0">
                <a:latin typeface="Arial"/>
                <a:cs typeface="Arial"/>
              </a:rPr>
              <a:t>4. Network derived from ∆gln3 data</a:t>
            </a:r>
            <a:endParaRPr lang="en-US" sz="2400" b="1" dirty="0" smtClean="0">
              <a:latin typeface="Arial"/>
              <a:cs typeface="Arial"/>
            </a:endParaRPr>
          </a:p>
          <a:p>
            <a:pPr algn="ctr"/>
            <a:r>
              <a:rPr lang="en-US" sz="2000" b="1" dirty="0" smtClean="0">
                <a:latin typeface="Arial"/>
                <a:cs typeface="Arial"/>
              </a:rPr>
              <a:t>14 genes, 35 edges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34419485" y="5608014"/>
            <a:ext cx="3237626" cy="113877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u="sng" dirty="0" smtClean="0">
                <a:latin typeface="Arial"/>
                <a:cs typeface="Arial"/>
              </a:rPr>
              <a:t>5. Network derived from ∆hap4 data</a:t>
            </a:r>
          </a:p>
          <a:p>
            <a:pPr algn="ctr"/>
            <a:r>
              <a:rPr lang="en-US" sz="2000" b="1" dirty="0" smtClean="0">
                <a:latin typeface="Arial"/>
                <a:cs typeface="Arial"/>
              </a:rPr>
              <a:t>15 genes, 28 edges</a:t>
            </a:r>
          </a:p>
        </p:txBody>
      </p:sp>
      <p:sp>
        <p:nvSpPr>
          <p:cNvPr id="115" name="TextBox 114"/>
          <p:cNvSpPr txBox="1"/>
          <p:nvPr/>
        </p:nvSpPr>
        <p:spPr>
          <a:xfrm>
            <a:off x="31620209" y="21173174"/>
            <a:ext cx="11546156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90372" indent="-342900">
              <a:buFont typeface="Arial" panose="020B0604020202020204" pitchFamily="34" charset="0"/>
              <a:buChar char="•"/>
            </a:pPr>
            <a:r>
              <a:rPr lang="en-US" sz="2000" b="1" dirty="0" smtClean="0">
                <a:latin typeface="arial" panose="020B0604020202020204" pitchFamily="34" charset="0"/>
              </a:rPr>
              <a:t>From</a:t>
            </a:r>
            <a:r>
              <a:rPr lang="en-US" sz="2000" b="1" dirty="0">
                <a:latin typeface="arial" panose="020B0604020202020204" pitchFamily="34" charset="0"/>
              </a:rPr>
              <a:t> GRNsight visualization, a circuit involving the transcription factors Hmo1, Msn2, Cin5, and Yhp1 was identified. These genes mentioned regulate the progression of yeast’s cell cycle as a response to cold shock.</a:t>
            </a:r>
            <a:endParaRPr lang="en-US" sz="2000" dirty="0">
              <a:latin typeface="arial" panose="020B0604020202020204" pitchFamily="34" charset="0"/>
            </a:endParaRPr>
          </a:p>
          <a:p>
            <a:pPr marL="690372" indent="-342900">
              <a:buFont typeface="Arial" panose="020B0604020202020204" pitchFamily="34" charset="0"/>
              <a:buChar char="•"/>
            </a:pPr>
            <a:r>
              <a:rPr lang="en-US" sz="2000" b="1" dirty="0" smtClean="0">
                <a:latin typeface="arial" panose="020B0604020202020204" pitchFamily="34" charset="0"/>
              </a:rPr>
              <a:t>Hmo1</a:t>
            </a:r>
            <a:r>
              <a:rPr lang="en-US" sz="2000" b="1" dirty="0">
                <a:latin typeface="arial" panose="020B0604020202020204" pitchFamily="34" charset="0"/>
              </a:rPr>
              <a:t> plays a role in genome maintenance by regulating transcription of RNAs. Msn2 is a known stress response gene. Cin5 is a leucine-zipper and guides TUP1, a stress response gene, to its targets. Finally, Yhp1 represses genes involved in M/G1 transition by binding to their promoter region, the early cell cycle </a:t>
            </a:r>
            <a:r>
              <a:rPr lang="en-US" sz="2000" b="1" dirty="0" smtClean="0">
                <a:latin typeface="arial" panose="020B0604020202020204" pitchFamily="34" charset="0"/>
              </a:rPr>
              <a:t>box.</a:t>
            </a:r>
            <a:endParaRPr lang="en-US" sz="2000" dirty="0">
              <a:latin typeface="arial" panose="020B0604020202020204" pitchFamily="34" charset="0"/>
            </a:endParaRPr>
          </a:p>
          <a:p>
            <a:pPr marL="690372" indent="-342900">
              <a:buFont typeface="Arial" panose="020B0604020202020204" pitchFamily="34" charset="0"/>
              <a:buChar char="•"/>
            </a:pPr>
            <a:r>
              <a:rPr lang="en-US" sz="2000" b="1" dirty="0" smtClean="0">
                <a:latin typeface="arial" panose="020B0604020202020204" pitchFamily="34" charset="0"/>
              </a:rPr>
              <a:t>The</a:t>
            </a:r>
            <a:r>
              <a:rPr lang="en-US" sz="2000" b="1" dirty="0">
                <a:latin typeface="arial" panose="020B0604020202020204" pitchFamily="34" charset="0"/>
              </a:rPr>
              <a:t> LSE and the ratio of output LSE to theoretical minimum LSE for each networks demonstrated that the model works consistently for this range of network sizes.</a:t>
            </a:r>
            <a:endParaRPr lang="en-US" sz="2000" dirty="0">
              <a:latin typeface="arial" panose="020B0604020202020204" pitchFamily="34" charset="0"/>
            </a:endParaRPr>
          </a:p>
          <a:p>
            <a:pPr marL="690372" indent="-342900">
              <a:buFont typeface="Arial" panose="020B0604020202020204" pitchFamily="34" charset="0"/>
              <a:buChar char="•"/>
            </a:pPr>
            <a:r>
              <a:rPr lang="en-US" sz="2000" b="1" dirty="0" smtClean="0">
                <a:latin typeface="arial" panose="020B0604020202020204" pitchFamily="34" charset="0"/>
              </a:rPr>
              <a:t>The</a:t>
            </a:r>
            <a:r>
              <a:rPr lang="en-US" sz="2000" b="1" dirty="0">
                <a:latin typeface="arial" panose="020B0604020202020204" pitchFamily="34" charset="0"/>
              </a:rPr>
              <a:t> ∆hap4 15-gene 28-edge </a:t>
            </a:r>
            <a:r>
              <a:rPr lang="en-US" sz="2000" b="1" dirty="0" smtClean="0">
                <a:latin typeface="arial" panose="020B0604020202020204" pitchFamily="34" charset="0"/>
              </a:rPr>
              <a:t>network derived</a:t>
            </a:r>
            <a:r>
              <a:rPr lang="en-US" sz="2000" b="1" dirty="0">
                <a:latin typeface="arial" panose="020B0604020202020204" pitchFamily="34" charset="0"/>
              </a:rPr>
              <a:t> from the YEASTRACT database was compared to 10 random networks of the same genes and same number of edges connected randomly. Comparison of output </a:t>
            </a:r>
            <a:r>
              <a:rPr lang="en-US" sz="2000" b="1" dirty="0" err="1" smtClean="0">
                <a:latin typeface="arial" panose="020B0604020202020204" pitchFamily="34" charset="0"/>
              </a:rPr>
              <a:t>LSE:minLSE</a:t>
            </a:r>
            <a:r>
              <a:rPr lang="en-US" sz="2000" b="1" dirty="0">
                <a:latin typeface="arial" panose="020B0604020202020204" pitchFamily="34" charset="0"/>
              </a:rPr>
              <a:t> ratio, in general, showed the database-derived network was modeled better than the random networks.</a:t>
            </a:r>
            <a:endParaRPr lang="en-US" sz="2000" dirty="0">
              <a:latin typeface="arial" panose="020B0604020202020204" pitchFamily="34" charset="0"/>
            </a:endParaRPr>
          </a:p>
          <a:p>
            <a:pPr marL="690372" indent="-342900">
              <a:buFont typeface="Arial" panose="020B0604020202020204" pitchFamily="34" charset="0"/>
              <a:buChar char="•"/>
            </a:pPr>
            <a:r>
              <a:rPr lang="en-US" sz="2000" b="1" dirty="0" smtClean="0">
                <a:latin typeface="arial" panose="020B0604020202020204" pitchFamily="34" charset="0"/>
              </a:rPr>
              <a:t>Future </a:t>
            </a:r>
            <a:r>
              <a:rPr lang="en-US" sz="2000" b="1" dirty="0">
                <a:latin typeface="arial" panose="020B0604020202020204" pitchFamily="34" charset="0"/>
              </a:rPr>
              <a:t>directions include compiling more random networks with the same nodes and same number of edges. These will provide a control that will allow us to be more confident in the model interpretation and validity of our database-derived networks.</a:t>
            </a:r>
            <a:endParaRPr lang="en-US" sz="2000" dirty="0">
              <a:latin typeface="arial" panose="020B0604020202020204" pitchFamily="34" charset="0"/>
            </a:endParaRPr>
          </a:p>
          <a:p>
            <a:pPr marL="690372" indent="-342900">
              <a:buFont typeface="Arial" panose="020B0604020202020204" pitchFamily="34" charset="0"/>
              <a:buChar char="•"/>
            </a:pPr>
            <a:r>
              <a:rPr lang="en-US" sz="2000" b="1" dirty="0" smtClean="0">
                <a:latin typeface="arial" panose="020B0604020202020204" pitchFamily="34" charset="0"/>
              </a:rPr>
              <a:t>We </a:t>
            </a:r>
            <a:r>
              <a:rPr lang="en-US" sz="2000" b="1" dirty="0">
                <a:latin typeface="arial" panose="020B0604020202020204" pitchFamily="34" charset="0"/>
              </a:rPr>
              <a:t>would also like to compare </a:t>
            </a:r>
            <a:r>
              <a:rPr lang="en-US" sz="2000" b="1" dirty="0" err="1">
                <a:latin typeface="arial" panose="020B0604020202020204" pitchFamily="34" charset="0"/>
              </a:rPr>
              <a:t>GRNmap’s</a:t>
            </a:r>
            <a:r>
              <a:rPr lang="en-US" sz="2000" b="1" dirty="0">
                <a:latin typeface="arial" panose="020B0604020202020204" pitchFamily="34" charset="0"/>
              </a:rPr>
              <a:t> optimized production rates to published rates, giving us more confidence in the model’s capacity to generate parameters.</a:t>
            </a:r>
            <a:endParaRPr lang="en-US" sz="2000" dirty="0">
              <a:latin typeface="arial" panose="020B0604020202020204" pitchFamily="34" charset="0"/>
            </a:endParaRPr>
          </a:p>
          <a:p>
            <a:pPr marL="342900" indent="-342900">
              <a:buFont typeface="Arial"/>
              <a:buChar char="•"/>
            </a:pPr>
            <a:endParaRPr lang="en-US" sz="2000" b="1" dirty="0" smtClean="0">
              <a:solidFill>
                <a:srgbClr val="FF0000"/>
              </a:solidFill>
              <a:latin typeface="Arial"/>
              <a:cs typeface="Arial"/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13158954" y="26706030"/>
            <a:ext cx="17739360" cy="55399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Comparison to 10 Random Networks Reveals Database-Derived Networks are Modeled Better</a:t>
            </a:r>
            <a:endParaRPr lang="en-US" sz="3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40702094" y="1895621"/>
            <a:ext cx="2431734" cy="2338070"/>
            <a:chOff x="40622580" y="1895621"/>
            <a:chExt cx="2431734" cy="2338070"/>
          </a:xfrm>
        </p:grpSpPr>
        <p:pic>
          <p:nvPicPr>
            <p:cNvPr id="6648" name="Picture 504" descr="C:\Users\kjohn102\Desktop\hnrs.jpg"/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307" t="47979" r="15846" b="34811"/>
            <a:stretch/>
          </p:blipFill>
          <p:spPr bwMode="auto">
            <a:xfrm>
              <a:off x="40622580" y="3643019"/>
              <a:ext cx="2431734" cy="5906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649" name="Picture 505" descr="C:\Users\kjohn102\Desktop\imgres.jpg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811789" y="1895621"/>
              <a:ext cx="1747398" cy="17473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6" name="TextBox 115"/>
          <p:cNvSpPr txBox="1"/>
          <p:nvPr/>
        </p:nvSpPr>
        <p:spPr>
          <a:xfrm>
            <a:off x="38859767" y="5594366"/>
            <a:ext cx="3254513" cy="113877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u="sng" dirty="0" smtClean="0">
                <a:latin typeface="Arial"/>
                <a:cs typeface="Arial"/>
              </a:rPr>
              <a:t>6. Network derived from ∆zap1 data</a:t>
            </a:r>
          </a:p>
          <a:p>
            <a:pPr algn="ctr"/>
            <a:r>
              <a:rPr lang="en-US" sz="2000" b="1" dirty="0" smtClean="0">
                <a:latin typeface="Arial"/>
                <a:cs typeface="Arial"/>
              </a:rPr>
              <a:t>16 genes, 27 edges</a:t>
            </a:r>
          </a:p>
        </p:txBody>
      </p:sp>
      <p:graphicFrame>
        <p:nvGraphicFramePr>
          <p:cNvPr id="139" name="Chart 13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95580458"/>
              </p:ext>
            </p:extLst>
          </p:nvPr>
        </p:nvGraphicFramePr>
        <p:xfrm>
          <a:off x="22638250" y="21781127"/>
          <a:ext cx="8158124" cy="38715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4"/>
          </a:graphicData>
        </a:graphic>
      </p:graphicFrame>
      <p:sp>
        <p:nvSpPr>
          <p:cNvPr id="140" name="Title 1"/>
          <p:cNvSpPr txBox="1">
            <a:spLocks/>
          </p:cNvSpPr>
          <p:nvPr/>
        </p:nvSpPr>
        <p:spPr>
          <a:xfrm>
            <a:off x="14931283" y="21427435"/>
            <a:ext cx="5177862" cy="677136"/>
          </a:xfrm>
          <a:prstGeom prst="rect">
            <a:avLst/>
          </a:prstGeom>
        </p:spPr>
        <p:txBody>
          <a:bodyPr vert="horz" lIns="438912" tIns="219456" rIns="438912" bIns="219456" rtlCol="0" anchor="ctr">
            <a:noAutofit/>
          </a:bodyPr>
          <a:lstStyle>
            <a:lvl1pPr algn="ctr" defTabSz="2194560" rtl="0" eaLnBrk="1" latinLnBrk="0" hangingPunct="1">
              <a:spcBef>
                <a:spcPct val="0"/>
              </a:spcBef>
              <a:buNone/>
              <a:defRPr sz="211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Optimized Production Rates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1" name="Title 1"/>
          <p:cNvSpPr txBox="1">
            <a:spLocks/>
          </p:cNvSpPr>
          <p:nvPr/>
        </p:nvSpPr>
        <p:spPr>
          <a:xfrm>
            <a:off x="23804618" y="21388434"/>
            <a:ext cx="5825387" cy="677136"/>
          </a:xfrm>
          <a:prstGeom prst="rect">
            <a:avLst/>
          </a:prstGeom>
        </p:spPr>
        <p:txBody>
          <a:bodyPr vert="horz" lIns="438912" tIns="219456" rIns="438912" bIns="219456" rtlCol="0" anchor="ctr">
            <a:noAutofit/>
          </a:bodyPr>
          <a:lstStyle>
            <a:lvl1pPr algn="ctr" defTabSz="2194560" rtl="0" eaLnBrk="1" latinLnBrk="0" hangingPunct="1">
              <a:spcBef>
                <a:spcPct val="0"/>
              </a:spcBef>
              <a:buNone/>
              <a:defRPr sz="211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Optimized </a:t>
            </a:r>
            <a:r>
              <a:rPr lang="en-US" sz="2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Threshold_B</a:t>
            </a: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Values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1705419" y="13097220"/>
            <a:ext cx="5150856" cy="6495412"/>
            <a:chOff x="32091263" y="13050303"/>
            <a:chExt cx="5150856" cy="6495412"/>
          </a:xfrm>
        </p:grpSpPr>
        <p:pic>
          <p:nvPicPr>
            <p:cNvPr id="146" name="Picture 145"/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091264" y="13580905"/>
              <a:ext cx="2645664" cy="1984248"/>
            </a:xfrm>
            <a:prstGeom prst="rect">
              <a:avLst/>
            </a:prstGeom>
          </p:spPr>
        </p:pic>
        <p:sp>
          <p:nvSpPr>
            <p:cNvPr id="153" name="TextBox 152"/>
            <p:cNvSpPr txBox="1"/>
            <p:nvPr/>
          </p:nvSpPr>
          <p:spPr>
            <a:xfrm>
              <a:off x="33268441" y="13050303"/>
              <a:ext cx="2793771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u="sng" dirty="0" smtClean="0">
                  <a:latin typeface="Arial"/>
                  <a:cs typeface="Arial"/>
                </a:rPr>
                <a:t>YHP1</a:t>
              </a:r>
              <a:endParaRPr lang="en-US" sz="2000" b="1" dirty="0" smtClean="0">
                <a:latin typeface="Arial"/>
                <a:cs typeface="Arial"/>
              </a:endParaRPr>
            </a:p>
          </p:txBody>
        </p:sp>
        <p:pic>
          <p:nvPicPr>
            <p:cNvPr id="160" name="Picture 159"/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596455" y="13580905"/>
              <a:ext cx="2645664" cy="1984248"/>
            </a:xfrm>
            <a:prstGeom prst="rect">
              <a:avLst/>
            </a:prstGeom>
          </p:spPr>
        </p:pic>
        <p:pic>
          <p:nvPicPr>
            <p:cNvPr id="165" name="Picture 164"/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091263" y="15549465"/>
              <a:ext cx="2645664" cy="1984248"/>
            </a:xfrm>
            <a:prstGeom prst="rect">
              <a:avLst/>
            </a:prstGeom>
          </p:spPr>
        </p:pic>
        <p:pic>
          <p:nvPicPr>
            <p:cNvPr id="169" name="Picture 168" descr="YHP1.jpg"/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596456" y="15549465"/>
              <a:ext cx="2645663" cy="1984248"/>
            </a:xfrm>
            <a:prstGeom prst="rect">
              <a:avLst/>
            </a:prstGeom>
          </p:spPr>
        </p:pic>
        <p:pic>
          <p:nvPicPr>
            <p:cNvPr id="173" name="Picture 172" descr="YHP1.jp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091264" y="17561467"/>
              <a:ext cx="2645664" cy="1984248"/>
            </a:xfrm>
            <a:prstGeom prst="rect">
              <a:avLst/>
            </a:prstGeom>
          </p:spPr>
        </p:pic>
      </p:grpSp>
      <p:grpSp>
        <p:nvGrpSpPr>
          <p:cNvPr id="8" name="Group 7"/>
          <p:cNvGrpSpPr/>
          <p:nvPr/>
        </p:nvGrpSpPr>
        <p:grpSpPr>
          <a:xfrm>
            <a:off x="13438077" y="13034581"/>
            <a:ext cx="5291328" cy="6550824"/>
            <a:chOff x="13438077" y="13080756"/>
            <a:chExt cx="5291328" cy="6550824"/>
          </a:xfrm>
        </p:grpSpPr>
        <p:pic>
          <p:nvPicPr>
            <p:cNvPr id="148" name="Picture 147"/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8077" y="13641400"/>
              <a:ext cx="2645664" cy="1984248"/>
            </a:xfrm>
            <a:prstGeom prst="rect">
              <a:avLst/>
            </a:prstGeom>
          </p:spPr>
        </p:pic>
        <p:sp>
          <p:nvSpPr>
            <p:cNvPr id="150" name="TextBox 149"/>
            <p:cNvSpPr txBox="1"/>
            <p:nvPr/>
          </p:nvSpPr>
          <p:spPr>
            <a:xfrm>
              <a:off x="14707207" y="13080756"/>
              <a:ext cx="2793771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u="sng" dirty="0" smtClean="0">
                  <a:latin typeface="Arial"/>
                  <a:cs typeface="Arial"/>
                </a:rPr>
                <a:t>CIN5</a:t>
              </a:r>
            </a:p>
          </p:txBody>
        </p:sp>
        <p:pic>
          <p:nvPicPr>
            <p:cNvPr id="154" name="Picture 153"/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083741" y="13630092"/>
              <a:ext cx="2645664" cy="1984248"/>
            </a:xfrm>
            <a:prstGeom prst="rect">
              <a:avLst/>
            </a:prstGeom>
          </p:spPr>
        </p:pic>
        <p:pic>
          <p:nvPicPr>
            <p:cNvPr id="162" name="Picture 161"/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8077" y="15606744"/>
              <a:ext cx="2645664" cy="1984248"/>
            </a:xfrm>
            <a:prstGeom prst="rect">
              <a:avLst/>
            </a:prstGeom>
          </p:spPr>
        </p:pic>
        <p:pic>
          <p:nvPicPr>
            <p:cNvPr id="166" name="Picture 165" descr="CIN5.jpg"/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083741" y="15620011"/>
              <a:ext cx="2645664" cy="1984248"/>
            </a:xfrm>
            <a:prstGeom prst="rect">
              <a:avLst/>
            </a:prstGeom>
          </p:spPr>
        </p:pic>
        <p:pic>
          <p:nvPicPr>
            <p:cNvPr id="170" name="Picture 169" descr="CIN5.jpg"/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8078" y="17647332"/>
              <a:ext cx="2645663" cy="1984248"/>
            </a:xfrm>
            <a:prstGeom prst="rect">
              <a:avLst/>
            </a:prstGeom>
          </p:spPr>
        </p:pic>
        <p:pic>
          <p:nvPicPr>
            <p:cNvPr id="174" name="Picture 173" descr="CIN5.jpg"/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083741" y="17624844"/>
              <a:ext cx="2645664" cy="1984248"/>
            </a:xfrm>
            <a:prstGeom prst="rect">
              <a:avLst/>
            </a:prstGeom>
          </p:spPr>
        </p:pic>
      </p:grpSp>
      <p:grpSp>
        <p:nvGrpSpPr>
          <p:cNvPr id="9" name="Group 8"/>
          <p:cNvGrpSpPr/>
          <p:nvPr/>
        </p:nvGrpSpPr>
        <p:grpSpPr>
          <a:xfrm>
            <a:off x="19528442" y="13069839"/>
            <a:ext cx="5299573" cy="6494484"/>
            <a:chOff x="26342717" y="13399259"/>
            <a:chExt cx="5299573" cy="6494484"/>
          </a:xfrm>
        </p:grpSpPr>
        <p:pic>
          <p:nvPicPr>
            <p:cNvPr id="144" name="Picture 143"/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342717" y="13883720"/>
              <a:ext cx="2645664" cy="1984248"/>
            </a:xfrm>
            <a:prstGeom prst="rect">
              <a:avLst/>
            </a:prstGeom>
          </p:spPr>
        </p:pic>
        <p:sp>
          <p:nvSpPr>
            <p:cNvPr id="151" name="TextBox 150"/>
            <p:cNvSpPr txBox="1"/>
            <p:nvPr/>
          </p:nvSpPr>
          <p:spPr>
            <a:xfrm>
              <a:off x="27629299" y="13399259"/>
              <a:ext cx="2793771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u="sng" dirty="0" smtClean="0">
                  <a:latin typeface="Arial"/>
                  <a:cs typeface="Arial"/>
                </a:rPr>
                <a:t>HMO1</a:t>
              </a:r>
              <a:endParaRPr lang="en-US" sz="2000" b="1" dirty="0" smtClean="0">
                <a:latin typeface="Arial"/>
                <a:cs typeface="Arial"/>
              </a:endParaRPr>
            </a:p>
          </p:txBody>
        </p:sp>
        <p:pic>
          <p:nvPicPr>
            <p:cNvPr id="156" name="Picture 155"/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996626" y="13883720"/>
              <a:ext cx="2645664" cy="1984248"/>
            </a:xfrm>
            <a:prstGeom prst="rect">
              <a:avLst/>
            </a:prstGeom>
          </p:spPr>
        </p:pic>
        <p:pic>
          <p:nvPicPr>
            <p:cNvPr id="163" name="Picture 162"/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342717" y="15867968"/>
              <a:ext cx="2645664" cy="1984248"/>
            </a:xfrm>
            <a:prstGeom prst="rect">
              <a:avLst/>
            </a:prstGeom>
          </p:spPr>
        </p:pic>
        <p:pic>
          <p:nvPicPr>
            <p:cNvPr id="168" name="Picture 167" descr="HMO1.jpg"/>
            <p:cNvPicPr>
              <a:picLocks noChangeAspect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996626" y="15867968"/>
              <a:ext cx="2645664" cy="1984248"/>
            </a:xfrm>
            <a:prstGeom prst="rect">
              <a:avLst/>
            </a:prstGeom>
          </p:spPr>
        </p:pic>
        <p:pic>
          <p:nvPicPr>
            <p:cNvPr id="172" name="Picture 171" descr="HMO1.jpg"/>
            <p:cNvPicPr>
              <a:picLocks noChangeAspect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342717" y="17909495"/>
              <a:ext cx="2645663" cy="1984248"/>
            </a:xfrm>
            <a:prstGeom prst="rect">
              <a:avLst/>
            </a:prstGeom>
          </p:spPr>
        </p:pic>
        <p:pic>
          <p:nvPicPr>
            <p:cNvPr id="175" name="Picture 174" descr="HMO1.jpg"/>
            <p:cNvPicPr>
              <a:picLocks noChangeAspect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976250" y="17879970"/>
              <a:ext cx="2645664" cy="1984248"/>
            </a:xfrm>
            <a:prstGeom prst="rect">
              <a:avLst/>
            </a:prstGeom>
          </p:spPr>
        </p:pic>
      </p:grpSp>
      <p:grpSp>
        <p:nvGrpSpPr>
          <p:cNvPr id="15" name="Group 14"/>
          <p:cNvGrpSpPr/>
          <p:nvPr/>
        </p:nvGrpSpPr>
        <p:grpSpPr>
          <a:xfrm>
            <a:off x="25616930" y="13041776"/>
            <a:ext cx="5291328" cy="6495509"/>
            <a:chOff x="19692310" y="13119240"/>
            <a:chExt cx="5291328" cy="6495509"/>
          </a:xfrm>
        </p:grpSpPr>
        <p:pic>
          <p:nvPicPr>
            <p:cNvPr id="142" name="Picture 141"/>
            <p:cNvPicPr>
              <a:picLocks noChangeAspect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692311" y="13580905"/>
              <a:ext cx="2645664" cy="1984248"/>
            </a:xfrm>
            <a:prstGeom prst="rect">
              <a:avLst/>
            </a:prstGeom>
          </p:spPr>
        </p:pic>
        <p:sp>
          <p:nvSpPr>
            <p:cNvPr id="152" name="TextBox 151"/>
            <p:cNvSpPr txBox="1"/>
            <p:nvPr/>
          </p:nvSpPr>
          <p:spPr>
            <a:xfrm>
              <a:off x="20932290" y="13119240"/>
              <a:ext cx="2793771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u="sng" dirty="0" smtClean="0">
                  <a:latin typeface="Arial"/>
                  <a:cs typeface="Arial"/>
                </a:rPr>
                <a:t>MSN2</a:t>
              </a:r>
              <a:endParaRPr lang="en-US" sz="2000" b="1" dirty="0" smtClean="0">
                <a:latin typeface="Arial"/>
                <a:cs typeface="Arial"/>
              </a:endParaRPr>
            </a:p>
          </p:txBody>
        </p:sp>
        <p:pic>
          <p:nvPicPr>
            <p:cNvPr id="158" name="Picture 157"/>
            <p:cNvPicPr>
              <a:picLocks noChangeAspect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337974" y="13565217"/>
              <a:ext cx="2645664" cy="1984248"/>
            </a:xfrm>
            <a:prstGeom prst="rect">
              <a:avLst/>
            </a:prstGeom>
          </p:spPr>
        </p:pic>
        <p:pic>
          <p:nvPicPr>
            <p:cNvPr id="164" name="Picture 163"/>
            <p:cNvPicPr>
              <a:picLocks noChangeAspect="1"/>
            </p:cNvPicPr>
            <p:nvPr/>
          </p:nvPicPr>
          <p:blipFill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692313" y="15642807"/>
              <a:ext cx="2645664" cy="1984248"/>
            </a:xfrm>
            <a:prstGeom prst="rect">
              <a:avLst/>
            </a:prstGeom>
          </p:spPr>
        </p:pic>
        <p:pic>
          <p:nvPicPr>
            <p:cNvPr id="167" name="Picture 166" descr="MSN2.jpg"/>
            <p:cNvPicPr>
              <a:picLocks noChangeAspect="1"/>
            </p:cNvPicPr>
            <p:nvPr/>
          </p:nvPicPr>
          <p:blipFill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337975" y="15629540"/>
              <a:ext cx="2645663" cy="1984248"/>
            </a:xfrm>
            <a:prstGeom prst="rect">
              <a:avLst/>
            </a:prstGeom>
          </p:spPr>
        </p:pic>
        <p:pic>
          <p:nvPicPr>
            <p:cNvPr id="171" name="Picture 170" descr="MSN2.jpg"/>
            <p:cNvPicPr>
              <a:picLocks noChangeAspect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692310" y="17630501"/>
              <a:ext cx="2645664" cy="1984248"/>
            </a:xfrm>
            <a:prstGeom prst="rect">
              <a:avLst/>
            </a:prstGeom>
          </p:spPr>
        </p:pic>
        <p:pic>
          <p:nvPicPr>
            <p:cNvPr id="176" name="Picture 175" descr="MSN2.jpg"/>
            <p:cNvPicPr>
              <a:picLocks noChangeAspect="1"/>
            </p:cNvPicPr>
            <p:nvPr/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337974" y="17627055"/>
              <a:ext cx="2645664" cy="1984248"/>
            </a:xfrm>
            <a:prstGeom prst="rect">
              <a:avLst/>
            </a:prstGeom>
          </p:spPr>
        </p:pic>
      </p:grpSp>
      <p:grpSp>
        <p:nvGrpSpPr>
          <p:cNvPr id="102" name="Group 101"/>
          <p:cNvGrpSpPr/>
          <p:nvPr/>
        </p:nvGrpSpPr>
        <p:grpSpPr>
          <a:xfrm>
            <a:off x="13165741" y="6797564"/>
            <a:ext cx="5028412" cy="3308962"/>
            <a:chOff x="62909" y="1412069"/>
            <a:chExt cx="3429000" cy="2290719"/>
          </a:xfrm>
        </p:grpSpPr>
        <p:pic>
          <p:nvPicPr>
            <p:cNvPr id="105" name="Picture 104"/>
            <p:cNvPicPr>
              <a:picLocks noChangeAspect="1"/>
            </p:cNvPicPr>
            <p:nvPr/>
          </p:nvPicPr>
          <p:blipFill rotWithShape="1">
            <a:blip r:embed="rId3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33" t="994" r="5297" b="5577"/>
            <a:stretch/>
          </p:blipFill>
          <p:spPr>
            <a:xfrm>
              <a:off x="62909" y="1412069"/>
              <a:ext cx="3429000" cy="2290719"/>
            </a:xfrm>
            <a:prstGeom prst="rect">
              <a:avLst/>
            </a:prstGeom>
          </p:spPr>
        </p:pic>
        <p:sp>
          <p:nvSpPr>
            <p:cNvPr id="110" name="Rectangle 109"/>
            <p:cNvSpPr/>
            <p:nvPr/>
          </p:nvSpPr>
          <p:spPr>
            <a:xfrm>
              <a:off x="690369" y="3528011"/>
              <a:ext cx="278606" cy="107157"/>
            </a:xfrm>
            <a:prstGeom prst="rect">
              <a:avLst/>
            </a:prstGeom>
            <a:solidFill>
              <a:srgbClr val="FFFF7F">
                <a:alpha val="4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Rectangle 111"/>
            <p:cNvSpPr/>
            <p:nvPr/>
          </p:nvSpPr>
          <p:spPr>
            <a:xfrm>
              <a:off x="112781" y="2588953"/>
              <a:ext cx="278606" cy="107157"/>
            </a:xfrm>
            <a:prstGeom prst="rect">
              <a:avLst/>
            </a:prstGeom>
            <a:solidFill>
              <a:srgbClr val="FFFF7F">
                <a:alpha val="4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Rectangle 112"/>
            <p:cNvSpPr/>
            <p:nvPr/>
          </p:nvSpPr>
          <p:spPr>
            <a:xfrm>
              <a:off x="2542502" y="2604933"/>
              <a:ext cx="278606" cy="107157"/>
            </a:xfrm>
            <a:prstGeom prst="rect">
              <a:avLst/>
            </a:prstGeom>
            <a:solidFill>
              <a:srgbClr val="FFFF7F">
                <a:alpha val="4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Rectangle 116"/>
            <p:cNvSpPr/>
            <p:nvPr/>
          </p:nvSpPr>
          <p:spPr>
            <a:xfrm>
              <a:off x="3168772" y="1623583"/>
              <a:ext cx="278606" cy="107157"/>
            </a:xfrm>
            <a:prstGeom prst="rect">
              <a:avLst/>
            </a:prstGeom>
            <a:solidFill>
              <a:srgbClr val="FFFF7F">
                <a:alpha val="4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0" name="Group 119"/>
          <p:cNvGrpSpPr/>
          <p:nvPr/>
        </p:nvGrpSpPr>
        <p:grpSpPr>
          <a:xfrm>
            <a:off x="18168608" y="7076165"/>
            <a:ext cx="4850747" cy="3027255"/>
            <a:chOff x="8360875" y="1590760"/>
            <a:chExt cx="3429000" cy="2125980"/>
          </a:xfrm>
        </p:grpSpPr>
        <p:pic>
          <p:nvPicPr>
            <p:cNvPr id="121" name="Picture 120"/>
            <p:cNvPicPr>
              <a:picLocks noChangeAspect="1"/>
            </p:cNvPicPr>
            <p:nvPr/>
          </p:nvPicPr>
          <p:blipFill rotWithShape="1">
            <a:blip r:embed="rId3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083" t="7184" r="6346" b="7604"/>
            <a:stretch/>
          </p:blipFill>
          <p:spPr>
            <a:xfrm>
              <a:off x="8360875" y="1590760"/>
              <a:ext cx="3429000" cy="2125980"/>
            </a:xfrm>
            <a:prstGeom prst="rect">
              <a:avLst/>
            </a:prstGeom>
          </p:spPr>
        </p:pic>
        <p:sp>
          <p:nvSpPr>
            <p:cNvPr id="122" name="Rectangle 121"/>
            <p:cNvSpPr/>
            <p:nvPr/>
          </p:nvSpPr>
          <p:spPr>
            <a:xfrm>
              <a:off x="8401049" y="2560934"/>
              <a:ext cx="278606" cy="107157"/>
            </a:xfrm>
            <a:prstGeom prst="rect">
              <a:avLst/>
            </a:prstGeom>
            <a:solidFill>
              <a:srgbClr val="FFFF7F">
                <a:alpha val="4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Rectangle 122"/>
            <p:cNvSpPr/>
            <p:nvPr/>
          </p:nvSpPr>
          <p:spPr>
            <a:xfrm>
              <a:off x="11408567" y="1619903"/>
              <a:ext cx="278606" cy="107157"/>
            </a:xfrm>
            <a:prstGeom prst="rect">
              <a:avLst/>
            </a:prstGeom>
            <a:solidFill>
              <a:srgbClr val="FFFF7F">
                <a:alpha val="4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Rectangle 123"/>
            <p:cNvSpPr/>
            <p:nvPr/>
          </p:nvSpPr>
          <p:spPr>
            <a:xfrm>
              <a:off x="10691810" y="2539450"/>
              <a:ext cx="278606" cy="107157"/>
            </a:xfrm>
            <a:prstGeom prst="rect">
              <a:avLst/>
            </a:prstGeom>
            <a:solidFill>
              <a:srgbClr val="FFFF7F">
                <a:alpha val="4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Rectangle 127"/>
            <p:cNvSpPr/>
            <p:nvPr/>
          </p:nvSpPr>
          <p:spPr>
            <a:xfrm>
              <a:off x="8408192" y="3556244"/>
              <a:ext cx="278606" cy="107157"/>
            </a:xfrm>
            <a:prstGeom prst="rect">
              <a:avLst/>
            </a:prstGeom>
            <a:solidFill>
              <a:srgbClr val="FFFF7F">
                <a:alpha val="4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9" name="Group 128"/>
          <p:cNvGrpSpPr/>
          <p:nvPr/>
        </p:nvGrpSpPr>
        <p:grpSpPr>
          <a:xfrm>
            <a:off x="23022564" y="7024441"/>
            <a:ext cx="5445061" cy="3072566"/>
            <a:chOff x="3925606" y="1582215"/>
            <a:chExt cx="3429000" cy="1933891"/>
          </a:xfrm>
        </p:grpSpPr>
        <p:pic>
          <p:nvPicPr>
            <p:cNvPr id="130" name="Picture 129"/>
            <p:cNvPicPr>
              <a:picLocks noChangeAspect="1"/>
            </p:cNvPicPr>
            <p:nvPr/>
          </p:nvPicPr>
          <p:blipFill rotWithShape="1"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19" t="6636" r="6209" b="11588"/>
            <a:stretch/>
          </p:blipFill>
          <p:spPr>
            <a:xfrm>
              <a:off x="3925606" y="1582215"/>
              <a:ext cx="3429000" cy="1933891"/>
            </a:xfrm>
            <a:prstGeom prst="rect">
              <a:avLst/>
            </a:prstGeom>
          </p:spPr>
        </p:pic>
        <p:sp>
          <p:nvSpPr>
            <p:cNvPr id="131" name="Rectangle 130"/>
            <p:cNvSpPr/>
            <p:nvPr/>
          </p:nvSpPr>
          <p:spPr>
            <a:xfrm>
              <a:off x="6336506" y="2443162"/>
              <a:ext cx="278606" cy="107157"/>
            </a:xfrm>
            <a:prstGeom prst="rect">
              <a:avLst/>
            </a:prstGeom>
            <a:solidFill>
              <a:srgbClr val="FFFF7F">
                <a:alpha val="4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Rectangle 131"/>
            <p:cNvSpPr/>
            <p:nvPr/>
          </p:nvSpPr>
          <p:spPr>
            <a:xfrm>
              <a:off x="7005637" y="1622285"/>
              <a:ext cx="278606" cy="107157"/>
            </a:xfrm>
            <a:prstGeom prst="rect">
              <a:avLst/>
            </a:prstGeom>
            <a:solidFill>
              <a:srgbClr val="FFFF7F">
                <a:alpha val="4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Rectangle 132"/>
            <p:cNvSpPr/>
            <p:nvPr/>
          </p:nvSpPr>
          <p:spPr>
            <a:xfrm>
              <a:off x="3993356" y="2442003"/>
              <a:ext cx="278606" cy="107157"/>
            </a:xfrm>
            <a:prstGeom prst="rect">
              <a:avLst/>
            </a:prstGeom>
            <a:solidFill>
              <a:srgbClr val="FFFF7F">
                <a:alpha val="4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Rectangle 133"/>
            <p:cNvSpPr/>
            <p:nvPr/>
          </p:nvSpPr>
          <p:spPr>
            <a:xfrm>
              <a:off x="3990975" y="3374419"/>
              <a:ext cx="278606" cy="107157"/>
            </a:xfrm>
            <a:prstGeom prst="rect">
              <a:avLst/>
            </a:prstGeom>
            <a:solidFill>
              <a:srgbClr val="FFFF7F">
                <a:alpha val="4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5" name="Group 134"/>
          <p:cNvGrpSpPr/>
          <p:nvPr/>
        </p:nvGrpSpPr>
        <p:grpSpPr>
          <a:xfrm>
            <a:off x="28355782" y="6894244"/>
            <a:ext cx="4991028" cy="3298110"/>
            <a:chOff x="105638" y="4436510"/>
            <a:chExt cx="3429000" cy="2265062"/>
          </a:xfrm>
        </p:grpSpPr>
        <p:pic>
          <p:nvPicPr>
            <p:cNvPr id="136" name="Content Placeholder 6" descr="dGLN3 Network--Weighted.png"/>
            <p:cNvPicPr>
              <a:picLocks noChangeAspect="1"/>
            </p:cNvPicPr>
            <p:nvPr/>
          </p:nvPicPr>
          <p:blipFill rotWithShape="1"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945" t="4033" b="1060"/>
            <a:stretch/>
          </p:blipFill>
          <p:spPr>
            <a:xfrm>
              <a:off x="105638" y="4436510"/>
              <a:ext cx="3429000" cy="2265062"/>
            </a:xfrm>
            <a:prstGeom prst="rect">
              <a:avLst/>
            </a:prstGeom>
          </p:spPr>
        </p:pic>
        <p:sp>
          <p:nvSpPr>
            <p:cNvPr id="137" name="Rectangle 136"/>
            <p:cNvSpPr/>
            <p:nvPr/>
          </p:nvSpPr>
          <p:spPr>
            <a:xfrm>
              <a:off x="3189493" y="4587482"/>
              <a:ext cx="278606" cy="107157"/>
            </a:xfrm>
            <a:prstGeom prst="rect">
              <a:avLst/>
            </a:prstGeom>
            <a:solidFill>
              <a:srgbClr val="FFFF7F">
                <a:alpha val="4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Rectangle 142"/>
            <p:cNvSpPr/>
            <p:nvPr/>
          </p:nvSpPr>
          <p:spPr>
            <a:xfrm>
              <a:off x="2577512" y="5557136"/>
              <a:ext cx="278606" cy="107157"/>
            </a:xfrm>
            <a:prstGeom prst="rect">
              <a:avLst/>
            </a:prstGeom>
            <a:solidFill>
              <a:srgbClr val="FFFF7F">
                <a:alpha val="4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Rectangle 144"/>
            <p:cNvSpPr/>
            <p:nvPr/>
          </p:nvSpPr>
          <p:spPr>
            <a:xfrm>
              <a:off x="172155" y="5553023"/>
              <a:ext cx="278606" cy="107157"/>
            </a:xfrm>
            <a:prstGeom prst="rect">
              <a:avLst/>
            </a:prstGeom>
            <a:solidFill>
              <a:srgbClr val="FFFF7F">
                <a:alpha val="4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Rectangle 146"/>
            <p:cNvSpPr/>
            <p:nvPr/>
          </p:nvSpPr>
          <p:spPr>
            <a:xfrm>
              <a:off x="741275" y="6467424"/>
              <a:ext cx="278606" cy="107157"/>
            </a:xfrm>
            <a:prstGeom prst="rect">
              <a:avLst/>
            </a:prstGeom>
            <a:solidFill>
              <a:srgbClr val="FFFF7F">
                <a:alpha val="4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9" name="Group 148"/>
          <p:cNvGrpSpPr/>
          <p:nvPr/>
        </p:nvGrpSpPr>
        <p:grpSpPr>
          <a:xfrm>
            <a:off x="33380691" y="6850017"/>
            <a:ext cx="4895038" cy="3249815"/>
            <a:chOff x="4335805" y="4358744"/>
            <a:chExt cx="3429000" cy="2299958"/>
          </a:xfrm>
        </p:grpSpPr>
        <p:pic>
          <p:nvPicPr>
            <p:cNvPr id="177" name="Content Placeholder 4" descr="dHAP4 Network--Weighted.png"/>
            <p:cNvPicPr>
              <a:picLocks noChangeAspect="1"/>
            </p:cNvPicPr>
            <p:nvPr/>
          </p:nvPicPr>
          <p:blipFill rotWithShape="1">
            <a:blip r:embed="rId4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629" t="1100" r="1512" b="3875"/>
            <a:stretch/>
          </p:blipFill>
          <p:spPr>
            <a:xfrm>
              <a:off x="4335805" y="4358744"/>
              <a:ext cx="3429000" cy="2299958"/>
            </a:xfrm>
            <a:prstGeom prst="rect">
              <a:avLst/>
            </a:prstGeom>
          </p:spPr>
        </p:pic>
        <p:sp>
          <p:nvSpPr>
            <p:cNvPr id="178" name="Rectangle 177"/>
            <p:cNvSpPr/>
            <p:nvPr/>
          </p:nvSpPr>
          <p:spPr>
            <a:xfrm>
              <a:off x="4378188" y="5541115"/>
              <a:ext cx="278606" cy="107157"/>
            </a:xfrm>
            <a:prstGeom prst="rect">
              <a:avLst/>
            </a:prstGeom>
            <a:solidFill>
              <a:srgbClr val="FFFF7F">
                <a:alpha val="4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Rectangle 178"/>
            <p:cNvSpPr/>
            <p:nvPr/>
          </p:nvSpPr>
          <p:spPr>
            <a:xfrm>
              <a:off x="4959211" y="6495280"/>
              <a:ext cx="278606" cy="107157"/>
            </a:xfrm>
            <a:prstGeom prst="rect">
              <a:avLst/>
            </a:prstGeom>
            <a:solidFill>
              <a:srgbClr val="FFFF7F">
                <a:alpha val="4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Rectangle 179"/>
            <p:cNvSpPr/>
            <p:nvPr/>
          </p:nvSpPr>
          <p:spPr>
            <a:xfrm>
              <a:off x="6809443" y="5562631"/>
              <a:ext cx="278606" cy="107157"/>
            </a:xfrm>
            <a:prstGeom prst="rect">
              <a:avLst/>
            </a:prstGeom>
            <a:solidFill>
              <a:srgbClr val="FFFF7F">
                <a:alpha val="4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Rectangle 180"/>
            <p:cNvSpPr/>
            <p:nvPr/>
          </p:nvSpPr>
          <p:spPr>
            <a:xfrm>
              <a:off x="7433330" y="4570814"/>
              <a:ext cx="278606" cy="107157"/>
            </a:xfrm>
            <a:prstGeom prst="rect">
              <a:avLst/>
            </a:prstGeom>
            <a:solidFill>
              <a:srgbClr val="FFFF7F">
                <a:alpha val="4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2" name="Group 181"/>
          <p:cNvGrpSpPr/>
          <p:nvPr/>
        </p:nvGrpSpPr>
        <p:grpSpPr>
          <a:xfrm>
            <a:off x="38376981" y="6986418"/>
            <a:ext cx="4680829" cy="3084741"/>
            <a:chOff x="8183192" y="4453602"/>
            <a:chExt cx="3429000" cy="2160740"/>
          </a:xfrm>
        </p:grpSpPr>
        <p:pic>
          <p:nvPicPr>
            <p:cNvPr id="183" name="Content Placeholder 6" descr="dZAP1 Network--Weighted.png"/>
            <p:cNvPicPr>
              <a:picLocks noChangeAspect="1"/>
            </p:cNvPicPr>
            <p:nvPr/>
          </p:nvPicPr>
          <p:blipFill rotWithShape="1">
            <a:blip r:embed="rId4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97" t="4866" r="3016" b="5321"/>
            <a:stretch/>
          </p:blipFill>
          <p:spPr>
            <a:xfrm>
              <a:off x="8183192" y="4453602"/>
              <a:ext cx="3429000" cy="2160740"/>
            </a:xfrm>
            <a:prstGeom prst="rect">
              <a:avLst/>
            </a:prstGeom>
          </p:spPr>
        </p:pic>
        <p:sp>
          <p:nvSpPr>
            <p:cNvPr id="184" name="Rectangle 183"/>
            <p:cNvSpPr/>
            <p:nvPr/>
          </p:nvSpPr>
          <p:spPr>
            <a:xfrm>
              <a:off x="8258257" y="5545879"/>
              <a:ext cx="278606" cy="107157"/>
            </a:xfrm>
            <a:prstGeom prst="rect">
              <a:avLst/>
            </a:prstGeom>
            <a:solidFill>
              <a:srgbClr val="FFFF7F">
                <a:alpha val="4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Rectangle 184"/>
            <p:cNvSpPr/>
            <p:nvPr/>
          </p:nvSpPr>
          <p:spPr>
            <a:xfrm>
              <a:off x="10663319" y="5550639"/>
              <a:ext cx="278606" cy="107157"/>
            </a:xfrm>
            <a:prstGeom prst="rect">
              <a:avLst/>
            </a:prstGeom>
            <a:solidFill>
              <a:srgbClr val="FFFF7F">
                <a:alpha val="4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6" name="Rectangle 185"/>
            <p:cNvSpPr/>
            <p:nvPr/>
          </p:nvSpPr>
          <p:spPr>
            <a:xfrm>
              <a:off x="11278788" y="4568432"/>
              <a:ext cx="278606" cy="107157"/>
            </a:xfrm>
            <a:prstGeom prst="rect">
              <a:avLst/>
            </a:prstGeom>
            <a:solidFill>
              <a:srgbClr val="FFFF7F">
                <a:alpha val="4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745484"/>
              </p:ext>
            </p:extLst>
          </p:nvPr>
        </p:nvGraphicFramePr>
        <p:xfrm>
          <a:off x="38376981" y="13263469"/>
          <a:ext cx="3693844" cy="2697166"/>
        </p:xfrm>
        <a:graphic>
          <a:graphicData uri="http://schemas.openxmlformats.org/drawingml/2006/table">
            <a:tbl>
              <a:tblPr/>
              <a:tblGrid>
                <a:gridCol w="948420"/>
                <a:gridCol w="686356"/>
                <a:gridCol w="686356"/>
                <a:gridCol w="686356"/>
                <a:gridCol w="686356"/>
              </a:tblGrid>
              <a:tr h="427929"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n-US" sz="13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Within Strain ANOVA                                                        Benjamini and Hochberg Corrected </a:t>
                      </a:r>
                      <a:r>
                        <a:rPr lang="en-US" sz="1300" b="1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 </a:t>
                      </a:r>
                      <a:r>
                        <a:rPr lang="en-US" sz="13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values 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536" marR="12536" marT="1253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50714">
                <a:tc>
                  <a:txBody>
                    <a:bodyPr/>
                    <a:lstStyle/>
                    <a:p>
                      <a:pPr algn="ctr" fontAlgn="ctr"/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536" marR="12536" marT="1253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CIN5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536" marR="12536" marT="1253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HMO1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536" marR="12536" marT="1253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MSN2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536" marR="12536" marT="1253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YHP1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536" marR="12536" marT="1253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071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Network 1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536" marR="12536" marT="1253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0.0662</a:t>
                      </a:r>
                    </a:p>
                  </a:txBody>
                  <a:tcPr marL="12536" marR="12536" marT="1253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0.0397</a:t>
                      </a:r>
                    </a:p>
                  </a:txBody>
                  <a:tcPr marL="12536" marR="12536" marT="1253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0.3056</a:t>
                      </a:r>
                    </a:p>
                  </a:txBody>
                  <a:tcPr marL="12536" marR="12536" marT="1253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0.1743</a:t>
                      </a:r>
                    </a:p>
                  </a:txBody>
                  <a:tcPr marL="12536" marR="12536" marT="1253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071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1" i="0" u="none" strike="noStrike" dirty="0" smtClean="0">
                          <a:solidFill>
                            <a:srgbClr val="0099CC"/>
                          </a:solidFill>
                          <a:effectLst/>
                          <a:latin typeface="Arial" panose="020B0604020202020204" pitchFamily="34" charset="0"/>
                        </a:rPr>
                        <a:t>Network 2 &amp; 3</a:t>
                      </a:r>
                      <a:endParaRPr lang="en-US" sz="1300" b="1" i="0" u="none" strike="noStrike" dirty="0">
                        <a:solidFill>
                          <a:srgbClr val="0099CC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536" marR="12536" marT="1253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 dirty="0" smtClean="0">
                          <a:solidFill>
                            <a:srgbClr val="0099CC"/>
                          </a:solidFill>
                          <a:effectLst/>
                          <a:latin typeface="Arial" panose="020B0604020202020204" pitchFamily="34" charset="0"/>
                        </a:rPr>
                        <a:t>N/A</a:t>
                      </a:r>
                      <a:endParaRPr lang="en-US" sz="1300" b="0" i="0" u="none" strike="noStrike" dirty="0">
                        <a:solidFill>
                          <a:srgbClr val="0099CC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536" marR="12536" marT="1253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99CC"/>
                          </a:solidFill>
                          <a:effectLst/>
                          <a:latin typeface="Arial" panose="020B0604020202020204" pitchFamily="34" charset="0"/>
                        </a:rPr>
                        <a:t>0.0022</a:t>
                      </a:r>
                    </a:p>
                  </a:txBody>
                  <a:tcPr marL="12536" marR="12536" marT="1253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99CC"/>
                          </a:solidFill>
                          <a:effectLst/>
                          <a:latin typeface="Arial" panose="020B0604020202020204" pitchFamily="34" charset="0"/>
                        </a:rPr>
                        <a:t>0.2208</a:t>
                      </a:r>
                    </a:p>
                  </a:txBody>
                  <a:tcPr marL="12536" marR="12536" marT="1253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99CC"/>
                          </a:solidFill>
                          <a:effectLst/>
                          <a:latin typeface="Arial" panose="020B0604020202020204" pitchFamily="34" charset="0"/>
                        </a:rPr>
                        <a:t>0.8684</a:t>
                      </a:r>
                    </a:p>
                  </a:txBody>
                  <a:tcPr marL="12536" marR="12536" marT="1253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071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1" i="0" u="none" strike="noStrike" dirty="0" smtClean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Network 4</a:t>
                      </a:r>
                      <a:endParaRPr lang="en-US" sz="1300" b="1" i="0" u="none" strike="noStrike" dirty="0">
                        <a:solidFill>
                          <a:srgbClr val="C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536" marR="12536" marT="1253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0.0163</a:t>
                      </a:r>
                    </a:p>
                  </a:txBody>
                  <a:tcPr marL="12536" marR="12536" marT="1253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0.0025</a:t>
                      </a:r>
                    </a:p>
                  </a:txBody>
                  <a:tcPr marL="12536" marR="12536" marT="1253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0.3427</a:t>
                      </a:r>
                    </a:p>
                  </a:txBody>
                  <a:tcPr marL="12536" marR="12536" marT="1253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0.0433</a:t>
                      </a:r>
                    </a:p>
                  </a:txBody>
                  <a:tcPr marL="12536" marR="12536" marT="1253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071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1" i="0" u="none" strike="noStrike" dirty="0" smtClean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</a:rPr>
                        <a:t>Network 5</a:t>
                      </a:r>
                      <a:endParaRPr lang="en-US" sz="1300" b="1" i="0" u="none" strike="noStrike" dirty="0">
                        <a:solidFill>
                          <a:srgbClr val="00B05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536" marR="12536" marT="1253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</a:rPr>
                        <a:t>0.0112</a:t>
                      </a:r>
                    </a:p>
                  </a:txBody>
                  <a:tcPr marL="12536" marR="12536" marT="1253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</a:rPr>
                        <a:t>0.4244</a:t>
                      </a:r>
                    </a:p>
                  </a:txBody>
                  <a:tcPr marL="12536" marR="12536" marT="1253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</a:rPr>
                        <a:t>0.0168</a:t>
                      </a:r>
                    </a:p>
                  </a:txBody>
                  <a:tcPr marL="12536" marR="12536" marT="1253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</a:rPr>
                        <a:t>0.8152</a:t>
                      </a:r>
                    </a:p>
                  </a:txBody>
                  <a:tcPr marL="12536" marR="12536" marT="1253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071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1" i="0" u="none" strike="noStrik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Network from ∆hmo1 data</a:t>
                      </a:r>
                      <a:endParaRPr lang="en-US" sz="1300" b="1" i="0" u="none" strike="noStrike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536" marR="12536" marT="1253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0.4113</a:t>
                      </a:r>
                    </a:p>
                  </a:txBody>
                  <a:tcPr marL="12536" marR="12536" marT="1253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N/A</a:t>
                      </a:r>
                      <a:endParaRPr lang="en-US" sz="1300" b="0" i="0" u="none" strike="noStrike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536" marR="12536" marT="1253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0.8021</a:t>
                      </a:r>
                    </a:p>
                  </a:txBody>
                  <a:tcPr marL="12536" marR="12536" marT="1253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0.8152</a:t>
                      </a:r>
                    </a:p>
                  </a:txBody>
                  <a:tcPr marL="12536" marR="12536" marT="1253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071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1" i="0" u="none" strike="noStrike" dirty="0" smtClean="0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Network 6</a:t>
                      </a:r>
                      <a:endParaRPr lang="en-US" sz="1300" b="1" i="0" u="none" strike="noStrike" dirty="0">
                        <a:solidFill>
                          <a:srgbClr val="7030A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536" marR="12536" marT="1253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0.026</a:t>
                      </a:r>
                    </a:p>
                  </a:txBody>
                  <a:tcPr marL="12536" marR="12536" marT="1253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0.0011</a:t>
                      </a:r>
                    </a:p>
                  </a:txBody>
                  <a:tcPr marL="12536" marR="12536" marT="1253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 dirty="0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0.0836</a:t>
                      </a:r>
                    </a:p>
                  </a:txBody>
                  <a:tcPr marL="12536" marR="12536" marT="1253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 dirty="0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0.0653</a:t>
                      </a:r>
                    </a:p>
                  </a:txBody>
                  <a:tcPr marL="12536" marR="12536" marT="1253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89" name="TextBox 188"/>
          <p:cNvSpPr txBox="1"/>
          <p:nvPr/>
        </p:nvSpPr>
        <p:spPr>
          <a:xfrm>
            <a:off x="878367" y="10636100"/>
            <a:ext cx="6957095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b="1" dirty="0">
                <a:latin typeface="Arial"/>
                <a:cs typeface="Arial"/>
              </a:rPr>
              <a:t>L</a:t>
            </a:r>
            <a:r>
              <a:rPr lang="en-US" sz="2000" b="1" dirty="0" smtClean="0">
                <a:latin typeface="Arial"/>
                <a:cs typeface="Arial"/>
              </a:rPr>
              <a:t>ittle is known about which transcription factors regulate this response.</a:t>
            </a:r>
          </a:p>
          <a:p>
            <a:pPr marL="342900" indent="-342900">
              <a:buFont typeface="Arial"/>
              <a:buChar char="•"/>
            </a:pPr>
            <a:endParaRPr lang="en-US" sz="2000" b="1" dirty="0" smtClean="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r>
              <a:rPr lang="en-US" sz="2000" b="1" dirty="0" smtClean="0">
                <a:latin typeface="Arial"/>
                <a:cs typeface="Arial"/>
              </a:rPr>
              <a:t>The Dahlquist Lab studies the global transcriptional response to cold shock using DNA microarrays, which measure the level of mRNA expression for all 6000 yeast genes. </a:t>
            </a:r>
          </a:p>
          <a:p>
            <a:pPr marL="342900" indent="-342900">
              <a:buFont typeface="Arial"/>
              <a:buChar char="•"/>
            </a:pPr>
            <a:endParaRPr lang="en-US" sz="2000" b="1" dirty="0" smtClean="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r>
              <a:rPr lang="en-US" sz="2000" b="1" dirty="0" smtClean="0">
                <a:latin typeface="Arial"/>
                <a:cs typeface="Arial"/>
              </a:rPr>
              <a:t>We have collected expression data from the wild type strain and five transcription factor deletion strains (</a:t>
            </a:r>
            <a:r>
              <a:rPr lang="en-US" sz="2000" b="1" i="1" dirty="0" smtClean="0">
                <a:latin typeface="Arial"/>
                <a:cs typeface="Arial"/>
              </a:rPr>
              <a:t>Δcin5, Δgln3, Δhmo1, </a:t>
            </a:r>
            <a:r>
              <a:rPr lang="en-US" sz="2000" b="1" i="1" dirty="0">
                <a:latin typeface="Arial"/>
                <a:cs typeface="Arial"/>
              </a:rPr>
              <a:t>Δzap1, </a:t>
            </a:r>
            <a:r>
              <a:rPr lang="en-US" sz="2000" b="1" i="1" dirty="0" smtClean="0">
                <a:latin typeface="Arial"/>
                <a:cs typeface="Arial"/>
              </a:rPr>
              <a:t>Δhap4 </a:t>
            </a:r>
            <a:r>
              <a:rPr lang="en-US" sz="2000" b="1" dirty="0" smtClean="0">
                <a:latin typeface="Arial"/>
                <a:cs typeface="Arial"/>
              </a:rPr>
              <a:t>) before cold shock at 30°C and after 15, 30, and 60 minutes of cold shock at 13°C.</a:t>
            </a:r>
          </a:p>
          <a:p>
            <a:pPr marL="342900" indent="-342900">
              <a:buFont typeface="Arial"/>
              <a:buChar char="•"/>
            </a:pPr>
            <a:endParaRPr lang="en-US" sz="2000" b="1" dirty="0" smtClean="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r>
              <a:rPr lang="en-US" sz="2000" b="1" dirty="0" smtClean="0">
                <a:latin typeface="Arial"/>
                <a:cs typeface="Arial"/>
              </a:rPr>
              <a:t>We use mathematical modeling to determine the relative influence of each transcription factor in the GRN that controls the cold shock response.</a:t>
            </a:r>
            <a:endParaRPr lang="en-US" sz="2000" b="1" dirty="0">
              <a:latin typeface="Arial"/>
              <a:cs typeface="Arial"/>
            </a:endParaRPr>
          </a:p>
        </p:txBody>
      </p:sp>
      <p:graphicFrame>
        <p:nvGraphicFramePr>
          <p:cNvPr id="190" name="Table 18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5698526"/>
              </p:ext>
            </p:extLst>
          </p:nvPr>
        </p:nvGraphicFramePr>
        <p:xfrm>
          <a:off x="6666871" y="18451994"/>
          <a:ext cx="5353052" cy="8889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7635"/>
                <a:gridCol w="1017635"/>
                <a:gridCol w="669832"/>
                <a:gridCol w="895350"/>
                <a:gridCol w="895350"/>
                <a:gridCol w="85725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Strain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Wild-type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u="none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∆cin5 </a:t>
                      </a:r>
                      <a:endParaRPr lang="en-US" sz="1400" u="none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u="none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∆gln3 </a:t>
                      </a:r>
                      <a:endParaRPr lang="en-US" sz="1400" u="none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u="none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∆hap4</a:t>
                      </a:r>
                      <a:endParaRPr lang="en-US" sz="1400" u="none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u="none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∆zap1 </a:t>
                      </a:r>
                      <a:endParaRPr lang="en-US" sz="1400" u="none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Significant genes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1936 (31%)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1683 (28%)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1683</a:t>
                      </a:r>
                      <a:r>
                        <a:rPr lang="en-US" sz="14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(28%)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1794</a:t>
                      </a:r>
                      <a:r>
                        <a:rPr lang="en-US" sz="14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(29%)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1859 (30%)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92" name="TextBox 191"/>
          <p:cNvSpPr txBox="1"/>
          <p:nvPr/>
        </p:nvSpPr>
        <p:spPr>
          <a:xfrm>
            <a:off x="829115" y="16278681"/>
            <a:ext cx="11640312" cy="892552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 smtClean="0">
                <a:latin typeface="Arial"/>
                <a:cs typeface="Arial"/>
              </a:rPr>
              <a:t>Microarray Data from the Dahlquist Lab Was </a:t>
            </a:r>
            <a:r>
              <a:rPr lang="en-US" sz="2600" b="1" dirty="0">
                <a:latin typeface="Arial"/>
                <a:cs typeface="Arial"/>
              </a:rPr>
              <a:t>Used to Derive </a:t>
            </a:r>
            <a:endParaRPr lang="en-US" sz="2600" b="1" dirty="0" smtClean="0">
              <a:latin typeface="Arial"/>
              <a:cs typeface="Arial"/>
            </a:endParaRPr>
          </a:p>
          <a:p>
            <a:pPr algn="ctr"/>
            <a:r>
              <a:rPr lang="en-US" sz="2600" b="1" dirty="0" smtClean="0">
                <a:latin typeface="Arial"/>
                <a:cs typeface="Arial"/>
              </a:rPr>
              <a:t>a </a:t>
            </a:r>
            <a:r>
              <a:rPr lang="en-US" sz="2600" b="1" dirty="0">
                <a:latin typeface="Arial"/>
                <a:cs typeface="Arial"/>
              </a:rPr>
              <a:t>Family of Related GRNs from the YEASTRACT Database</a:t>
            </a:r>
          </a:p>
        </p:txBody>
      </p:sp>
      <p:sp>
        <p:nvSpPr>
          <p:cNvPr id="196" name="TextBox 195"/>
          <p:cNvSpPr txBox="1"/>
          <p:nvPr/>
        </p:nvSpPr>
        <p:spPr>
          <a:xfrm>
            <a:off x="31456664" y="30042660"/>
            <a:ext cx="11933690" cy="20340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US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Abdulrehman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, D., Monteiro, P., Teixeira, M., Mira, N., </a:t>
            </a:r>
            <a:r>
              <a:rPr lang="en-US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Lourenço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, A., Santos, S., </a:t>
            </a:r>
            <a:r>
              <a:rPr lang="en-US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Cabrito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, T., Francisco, A., Madeira, S., Aires, R., Oliveira, A., </a:t>
            </a:r>
            <a:r>
              <a:rPr lang="en-US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Sá-Correia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, I., &amp; Freitas, A. (2011). YEASTRACT: providing a programmatic access to curated transcriptional regulatory associations in </a:t>
            </a:r>
            <a:r>
              <a:rPr lang="en-US" sz="1200" b="1" i="1" dirty="0">
                <a:latin typeface="Arial" panose="020B0604020202020204" pitchFamily="34" charset="0"/>
                <a:cs typeface="Arial" panose="020B0604020202020204" pitchFamily="34" charset="0"/>
              </a:rPr>
              <a:t>Saccharomyces cerevisiae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 through a web services interface </a:t>
            </a:r>
            <a:r>
              <a:rPr lang="en-US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Nucl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. Acids Res., 39: D136-D140, Oxford University Press</a:t>
            </a:r>
            <a:r>
              <a:rPr lang="en-US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>
              <a:lnSpc>
                <a:spcPct val="70000"/>
              </a:lnSpc>
            </a:pPr>
            <a:endParaRPr lang="en-US" sz="12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70000"/>
              </a:lnSpc>
            </a:pPr>
            <a:r>
              <a:rPr lang="en-US" sz="12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Dahlquist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, K., Fitzpatrick, B., Camacho, E., </a:t>
            </a:r>
            <a:r>
              <a:rPr lang="en-US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Entzminger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, S., &amp; </a:t>
            </a:r>
            <a:r>
              <a:rPr lang="en-US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Wanner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, N. (2015). Parameter Estimation for Gene Regulatory Networks from Microarray Data: Cold Shock Response in Saccharomyces cerevisiae. </a:t>
            </a:r>
            <a:r>
              <a:rPr lang="en-US" sz="1200" b="1" i="1" dirty="0">
                <a:latin typeface="Arial" panose="020B0604020202020204" pitchFamily="34" charset="0"/>
                <a:cs typeface="Arial" panose="020B0604020202020204" pitchFamily="34" charset="0"/>
              </a:rPr>
              <a:t>Bulletin Of Mathematical Biology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, </a:t>
            </a:r>
            <a:r>
              <a:rPr lang="en-US" sz="1200" b="1" i="1" dirty="0">
                <a:latin typeface="Arial" panose="020B0604020202020204" pitchFamily="34" charset="0"/>
                <a:cs typeface="Arial" panose="020B0604020202020204" pitchFamily="34" charset="0"/>
              </a:rPr>
              <a:t>77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(8), 1457-1492. http://</a:t>
            </a:r>
            <a:r>
              <a:rPr lang="en-US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dx.doi.org/10.1007/s11538-015-0092-6.</a:t>
            </a:r>
            <a:br>
              <a:rPr lang="en-US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70000"/>
              </a:lnSpc>
            </a:pPr>
            <a:r>
              <a:rPr lang="en-US" sz="12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Dahlquist</a:t>
            </a:r>
            <a:r>
              <a:rPr lang="en-US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, K., </a:t>
            </a:r>
            <a:r>
              <a:rPr lang="en-US" sz="12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Dionisio</a:t>
            </a:r>
            <a:r>
              <a:rPr lang="en-US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, J.D., Fitzpatrick, B., Anguiano, N., </a:t>
            </a:r>
            <a:r>
              <a:rPr lang="en-US" sz="12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Varshneya</a:t>
            </a:r>
            <a:r>
              <a:rPr lang="en-US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, A., Southwick, B., and </a:t>
            </a:r>
            <a:r>
              <a:rPr lang="en-US" sz="12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Sardarshi</a:t>
            </a:r>
            <a:r>
              <a:rPr lang="en-US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, M. (2016). </a:t>
            </a:r>
            <a:r>
              <a:rPr lang="en-US" sz="12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GRNsight</a:t>
            </a:r>
            <a:r>
              <a:rPr lang="en-US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: a web application and service for visualizing models of small- to medium-scale gene regulatory networks. </a:t>
            </a:r>
            <a:r>
              <a:rPr lang="en-US" sz="1200" b="1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PeerJ</a:t>
            </a:r>
            <a:r>
              <a:rPr lang="en-US" sz="1200" b="1" i="1" dirty="0" smtClean="0">
                <a:latin typeface="Arial" panose="020B0604020202020204" pitchFamily="34" charset="0"/>
                <a:cs typeface="Arial" panose="020B0604020202020204" pitchFamily="34" charset="0"/>
              </a:rPr>
              <a:t> Computer Science</a:t>
            </a:r>
            <a:r>
              <a:rPr lang="en-US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, 2:e85 from http://doi.org/10.7717/peerj-cs.85</a:t>
            </a:r>
          </a:p>
          <a:p>
            <a:pPr>
              <a:lnSpc>
                <a:spcPct val="70000"/>
              </a:lnSpc>
            </a:pPr>
            <a:endParaRPr lang="en-US" sz="12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70000"/>
              </a:lnSpc>
            </a:pPr>
            <a:r>
              <a:rPr lang="en-US" sz="12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GRNsight</a:t>
            </a:r>
            <a:r>
              <a:rPr lang="en-US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- Home. (</a:t>
            </a:r>
            <a:r>
              <a:rPr lang="en-US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n.d.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). Retrieved </a:t>
            </a:r>
            <a:r>
              <a:rPr lang="en-US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March 10, 2016, from 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http://dondi.github.io/GRNsight</a:t>
            </a:r>
            <a:r>
              <a:rPr lang="en-US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/.</a:t>
            </a:r>
            <a:r>
              <a:rPr lang="en-US" sz="12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12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1200" b="1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70000"/>
              </a:lnSpc>
            </a:pPr>
            <a:r>
              <a:rPr lang="en-US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GRNmap – Home.. 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n.d.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). Retrieved March </a:t>
            </a:r>
            <a:r>
              <a:rPr lang="en-US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10, 2016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, from </a:t>
            </a:r>
            <a:r>
              <a:rPr lang="en-US" sz="12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hlinkClick r:id="rId44"/>
              </a:rPr>
              <a:t>https://</a:t>
            </a:r>
            <a:r>
              <a:rPr lang="en-US" sz="12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hlinkClick r:id="rId44"/>
              </a:rPr>
              <a:t>github.com/kdahlquist/GRNmap</a:t>
            </a:r>
            <a:endParaRPr lang="en-US" sz="1200" b="1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70000"/>
              </a:lnSpc>
            </a:pPr>
            <a:endParaRPr lang="en-US" sz="12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70000"/>
              </a:lnSpc>
            </a:pPr>
            <a:r>
              <a:rPr lang="en-US" sz="12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Neymotin</a:t>
            </a:r>
            <a:r>
              <a:rPr lang="en-US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, B., </a:t>
            </a:r>
            <a:r>
              <a:rPr lang="en-US" sz="12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Athanasiadou</a:t>
            </a:r>
            <a:r>
              <a:rPr lang="en-US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R., and Gresham D. (2014). Determination of in vivo RNA kinetics using RATE-seq. </a:t>
            </a:r>
            <a:r>
              <a:rPr lang="en-US" sz="1200" b="1" i="1" dirty="0" smtClean="0">
                <a:latin typeface="Arial" panose="020B0604020202020204" pitchFamily="34" charset="0"/>
                <a:cs typeface="Arial" panose="020B0604020202020204" pitchFamily="34" charset="0"/>
              </a:rPr>
              <a:t>RNA</a:t>
            </a:r>
            <a:r>
              <a:rPr lang="en-US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, 20, 1645-1652.</a:t>
            </a:r>
          </a:p>
        </p:txBody>
      </p:sp>
      <p:sp>
        <p:nvSpPr>
          <p:cNvPr id="197" name="TextBox 196"/>
          <p:cNvSpPr txBox="1"/>
          <p:nvPr/>
        </p:nvSpPr>
        <p:spPr>
          <a:xfrm>
            <a:off x="13183644" y="10318676"/>
            <a:ext cx="2447346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GRNsight automatically generates weighted network graphs from the output produced by GRNmap.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The absolute value of the weight parameters are divided by the largest value, which distributes them between 0 and 1. Line thickness is on a linear scale with thin lines near 0 and thick lines near 1.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Positive weights are colored magenta to indicate activation; negative weights are colored cyan to indicate repression.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Weights within 0.05 of zero are colored grey to denote negligible influence on the target gene.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Something about the motif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In the table, the ratio between the least squares error and the theoretical minimum least squares error values were computed. The closer the value is to one, the better </a:t>
            </a:r>
            <a:r>
              <a:rPr lang="en-US" sz="20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GRNmap</a:t>
            </a:r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performed  in modeling the GRN.</a:t>
            </a:r>
          </a:p>
        </p:txBody>
      </p:sp>
      <p:sp>
        <p:nvSpPr>
          <p:cNvPr id="199" name="TextBox 198"/>
          <p:cNvSpPr txBox="1"/>
          <p:nvPr/>
        </p:nvSpPr>
        <p:spPr>
          <a:xfrm>
            <a:off x="13133069" y="30912571"/>
            <a:ext cx="1762786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Random networks to compare to the YEASTRACT-derived network from </a:t>
            </a:r>
            <a:r>
              <a:rPr lang="en-US" sz="1800" b="1" dirty="0">
                <a:latin typeface="Arial"/>
                <a:cs typeface="Arial"/>
              </a:rPr>
              <a:t>∆hap4 data</a:t>
            </a:r>
            <a: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were created from the same 15 genes, but with 28 random connections.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Random networks allow for a control against which to compare the performance of the YEASTRACT-derived network.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The ratios of Least Squares Error to the minimum Least Squares Error were generally higher for the random networks than the database-derived network.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Both trends indicate that the database-derived network is modeled better by GRNmap than the random networks, although further analysis is needed. </a:t>
            </a:r>
          </a:p>
          <a:p>
            <a:endParaRPr lang="en-US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8" name="TextBox 117"/>
          <p:cNvSpPr txBox="1"/>
          <p:nvPr/>
        </p:nvSpPr>
        <p:spPr>
          <a:xfrm>
            <a:off x="37159034" y="16140422"/>
            <a:ext cx="575758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Genes with significant p values (&lt;0.05) had better fit dynamics from the model.</a:t>
            </a:r>
          </a:p>
          <a:p>
            <a:endParaRPr lang="en-US" sz="20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Some of the expression plot profiles for Msn2 and Yhp1 appear similar while the dynamics of Cin5 and Hmo1 are modeled alike.</a:t>
            </a:r>
          </a:p>
          <a:p>
            <a:endParaRPr lang="en-US" sz="20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Patterns from these dynamics suggest a sequential response of these specific genes in the cell as a response to cold shock.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5" name="TextBox 124"/>
          <p:cNvSpPr txBox="1"/>
          <p:nvPr/>
        </p:nvSpPr>
        <p:spPr>
          <a:xfrm>
            <a:off x="13152970" y="25673351"/>
            <a:ext cx="1658490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The threshold_b values indicate whether the repression or activation inputs are stronger.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For instance, MSN2 appears to be strongly repressed in both the networks derived from </a:t>
            </a:r>
            <a:r>
              <a:rPr lang="en-US" sz="2000" b="1" dirty="0" smtClean="0">
                <a:latin typeface="Arial"/>
                <a:cs typeface="Arial"/>
              </a:rPr>
              <a:t>∆cin5 data and ∆zap1 data, whereas it is strongly activated in the networks derived from wild-type, ∆gln3, and ∆hap4 data. 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5" name="Title 1"/>
          <p:cNvSpPr txBox="1">
            <a:spLocks/>
          </p:cNvSpPr>
          <p:nvPr/>
        </p:nvSpPr>
        <p:spPr>
          <a:xfrm>
            <a:off x="17219241" y="27106599"/>
            <a:ext cx="10093296" cy="677136"/>
          </a:xfrm>
          <a:prstGeom prst="rect">
            <a:avLst/>
          </a:prstGeom>
        </p:spPr>
        <p:txBody>
          <a:bodyPr vert="horz" lIns="438912" tIns="219456" rIns="438912" bIns="219456" rtlCol="0" anchor="ctr">
            <a:noAutofit/>
          </a:bodyPr>
          <a:lstStyle>
            <a:lvl1pPr algn="ctr" defTabSz="2194560" rtl="0" eaLnBrk="1" latinLnBrk="0" hangingPunct="1">
              <a:spcBef>
                <a:spcPct val="0"/>
              </a:spcBef>
              <a:buNone/>
              <a:defRPr sz="211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Least Squares Error of 10 Random 15-Gene 28-Edge Networks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57" name="Group 156"/>
          <p:cNvGrpSpPr/>
          <p:nvPr/>
        </p:nvGrpSpPr>
        <p:grpSpPr>
          <a:xfrm>
            <a:off x="13943187" y="13395527"/>
            <a:ext cx="21977546" cy="4407672"/>
            <a:chOff x="13943187" y="13395527"/>
            <a:chExt cx="21977546" cy="4407672"/>
          </a:xfrm>
        </p:grpSpPr>
        <p:sp>
          <p:nvSpPr>
            <p:cNvPr id="159" name="TextBox 158"/>
            <p:cNvSpPr txBox="1"/>
            <p:nvPr/>
          </p:nvSpPr>
          <p:spPr>
            <a:xfrm>
              <a:off x="14097627" y="13472114"/>
              <a:ext cx="888913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0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Network 1</a:t>
              </a:r>
              <a:endParaRPr lang="en-US" sz="1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1" name="TextBox 160"/>
            <p:cNvSpPr txBox="1"/>
            <p:nvPr/>
          </p:nvSpPr>
          <p:spPr>
            <a:xfrm>
              <a:off x="14097627" y="15432348"/>
              <a:ext cx="1197791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000" b="1" dirty="0" smtClean="0">
                  <a:latin typeface="Arial"/>
                  <a:cs typeface="Arial"/>
                </a:rPr>
                <a:t>Network 3</a:t>
              </a:r>
              <a:endParaRPr lang="en-US" sz="1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7" name="TextBox 186"/>
            <p:cNvSpPr txBox="1"/>
            <p:nvPr/>
          </p:nvSpPr>
          <p:spPr>
            <a:xfrm>
              <a:off x="16676877" y="15441967"/>
              <a:ext cx="1197791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smtClean="0">
                  <a:latin typeface="Arial"/>
                  <a:cs typeface="Arial"/>
                </a:rPr>
                <a:t>Network 4</a:t>
              </a:r>
              <a:endParaRPr lang="en-US" sz="1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1" name="TextBox 190"/>
            <p:cNvSpPr txBox="1"/>
            <p:nvPr/>
          </p:nvSpPr>
          <p:spPr>
            <a:xfrm>
              <a:off x="13943187" y="17469072"/>
              <a:ext cx="1197791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smtClean="0">
                  <a:latin typeface="Arial"/>
                  <a:cs typeface="Arial"/>
                </a:rPr>
                <a:t>Network 5</a:t>
              </a:r>
              <a:endParaRPr lang="en-US" sz="1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3" name="TextBox 192"/>
            <p:cNvSpPr txBox="1"/>
            <p:nvPr/>
          </p:nvSpPr>
          <p:spPr>
            <a:xfrm>
              <a:off x="16570003" y="17449431"/>
              <a:ext cx="1197791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smtClean="0">
                  <a:latin typeface="Arial"/>
                  <a:cs typeface="Arial"/>
                </a:rPr>
                <a:t>Network 6</a:t>
              </a:r>
              <a:endParaRPr lang="en-US" sz="1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8" name="TextBox 197"/>
            <p:cNvSpPr txBox="1"/>
            <p:nvPr/>
          </p:nvSpPr>
          <p:spPr>
            <a:xfrm>
              <a:off x="16620346" y="13460021"/>
              <a:ext cx="1197791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000" b="1" dirty="0" smtClean="0">
                  <a:latin typeface="Arial"/>
                  <a:cs typeface="Arial"/>
                </a:rPr>
                <a:t>Network 2</a:t>
              </a:r>
              <a:endParaRPr lang="en-US" sz="1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0" name="TextBox 199"/>
            <p:cNvSpPr txBox="1"/>
            <p:nvPr/>
          </p:nvSpPr>
          <p:spPr>
            <a:xfrm>
              <a:off x="20208881" y="13424898"/>
              <a:ext cx="888913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0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Network 1</a:t>
              </a:r>
              <a:endParaRPr lang="en-US" sz="1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1" name="TextBox 200"/>
            <p:cNvSpPr txBox="1"/>
            <p:nvPr/>
          </p:nvSpPr>
          <p:spPr>
            <a:xfrm>
              <a:off x="20181585" y="15426076"/>
              <a:ext cx="1197791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000" b="1" dirty="0" smtClean="0">
                  <a:latin typeface="Arial"/>
                  <a:cs typeface="Arial"/>
                </a:rPr>
                <a:t>Network 3</a:t>
              </a:r>
              <a:endParaRPr lang="en-US" sz="1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2" name="TextBox 201"/>
            <p:cNvSpPr txBox="1"/>
            <p:nvPr/>
          </p:nvSpPr>
          <p:spPr>
            <a:xfrm>
              <a:off x="22733539" y="15422047"/>
              <a:ext cx="1197791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smtClean="0">
                  <a:latin typeface="Arial"/>
                  <a:cs typeface="Arial"/>
                </a:rPr>
                <a:t>Network 4</a:t>
              </a:r>
              <a:endParaRPr lang="en-US" sz="1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3" name="TextBox 202"/>
            <p:cNvSpPr txBox="1"/>
            <p:nvPr/>
          </p:nvSpPr>
          <p:spPr>
            <a:xfrm>
              <a:off x="20245513" y="17449431"/>
              <a:ext cx="851425" cy="24594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smtClean="0">
                  <a:latin typeface="Arial"/>
                  <a:cs typeface="Arial"/>
                </a:rPr>
                <a:t>Network 5</a:t>
              </a:r>
              <a:endParaRPr lang="en-US" sz="1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4" name="TextBox 203"/>
            <p:cNvSpPr txBox="1"/>
            <p:nvPr/>
          </p:nvSpPr>
          <p:spPr>
            <a:xfrm>
              <a:off x="22910171" y="17484103"/>
              <a:ext cx="846045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smtClean="0">
                  <a:latin typeface="Arial"/>
                  <a:cs typeface="Arial"/>
                </a:rPr>
                <a:t>Network 6</a:t>
              </a:r>
              <a:endParaRPr lang="en-US" sz="1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5" name="TextBox 204"/>
            <p:cNvSpPr txBox="1"/>
            <p:nvPr/>
          </p:nvSpPr>
          <p:spPr>
            <a:xfrm>
              <a:off x="22731600" y="13453749"/>
              <a:ext cx="1197791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000" b="1" dirty="0" smtClean="0">
                  <a:latin typeface="Arial"/>
                  <a:cs typeface="Arial"/>
                </a:rPr>
                <a:t>Network 2</a:t>
              </a:r>
              <a:endParaRPr lang="en-US" sz="1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6" name="TextBox 205"/>
            <p:cNvSpPr txBox="1"/>
            <p:nvPr/>
          </p:nvSpPr>
          <p:spPr>
            <a:xfrm>
              <a:off x="26282191" y="13448564"/>
              <a:ext cx="888913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0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Network 1</a:t>
              </a:r>
              <a:endParaRPr lang="en-US" sz="1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7" name="TextBox 206"/>
            <p:cNvSpPr txBox="1"/>
            <p:nvPr/>
          </p:nvSpPr>
          <p:spPr>
            <a:xfrm>
              <a:off x="26173007" y="15477038"/>
              <a:ext cx="1197791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000" b="1" dirty="0" smtClean="0">
                  <a:latin typeface="Arial"/>
                  <a:cs typeface="Arial"/>
                </a:rPr>
                <a:t>Network 3</a:t>
              </a:r>
              <a:endParaRPr lang="en-US" sz="1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8" name="TextBox 207"/>
            <p:cNvSpPr txBox="1"/>
            <p:nvPr/>
          </p:nvSpPr>
          <p:spPr>
            <a:xfrm>
              <a:off x="28806849" y="15445713"/>
              <a:ext cx="1197791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smtClean="0">
                  <a:latin typeface="Arial"/>
                  <a:cs typeface="Arial"/>
                </a:rPr>
                <a:t>Network 4</a:t>
              </a:r>
              <a:endParaRPr lang="en-US" sz="1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9" name="TextBox 208"/>
            <p:cNvSpPr txBox="1"/>
            <p:nvPr/>
          </p:nvSpPr>
          <p:spPr>
            <a:xfrm>
              <a:off x="26277879" y="17514041"/>
              <a:ext cx="851425" cy="24594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smtClean="0">
                  <a:latin typeface="Arial"/>
                  <a:cs typeface="Arial"/>
                </a:rPr>
                <a:t>Network 5</a:t>
              </a:r>
              <a:endParaRPr lang="en-US" sz="1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0" name="TextBox 209"/>
            <p:cNvSpPr txBox="1"/>
            <p:nvPr/>
          </p:nvSpPr>
          <p:spPr>
            <a:xfrm>
              <a:off x="28983481" y="17480473"/>
              <a:ext cx="846045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smtClean="0">
                  <a:latin typeface="Arial"/>
                  <a:cs typeface="Arial"/>
                </a:rPr>
                <a:t>Network 6</a:t>
              </a:r>
              <a:endParaRPr lang="en-US" sz="1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1" name="TextBox 210"/>
            <p:cNvSpPr txBox="1"/>
            <p:nvPr/>
          </p:nvSpPr>
          <p:spPr>
            <a:xfrm>
              <a:off x="28818558" y="13395527"/>
              <a:ext cx="1197791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000" b="1" dirty="0" smtClean="0">
                  <a:latin typeface="Arial"/>
                  <a:cs typeface="Arial"/>
                </a:rPr>
                <a:t>Network 2</a:t>
              </a:r>
              <a:endParaRPr lang="en-US" sz="1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2" name="TextBox 211"/>
            <p:cNvSpPr txBox="1"/>
            <p:nvPr/>
          </p:nvSpPr>
          <p:spPr>
            <a:xfrm>
              <a:off x="32410844" y="13587156"/>
              <a:ext cx="888913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0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Network 1</a:t>
              </a:r>
              <a:endParaRPr lang="en-US" sz="1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3" name="TextBox 212"/>
            <p:cNvSpPr txBox="1"/>
            <p:nvPr/>
          </p:nvSpPr>
          <p:spPr>
            <a:xfrm>
              <a:off x="32186575" y="15602142"/>
              <a:ext cx="1197791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000" b="1" dirty="0" smtClean="0">
                  <a:latin typeface="Arial"/>
                  <a:cs typeface="Arial"/>
                </a:rPr>
                <a:t>Network 3</a:t>
              </a:r>
              <a:endParaRPr lang="en-US" sz="1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4" name="TextBox 213"/>
            <p:cNvSpPr txBox="1"/>
            <p:nvPr/>
          </p:nvSpPr>
          <p:spPr>
            <a:xfrm>
              <a:off x="34670289" y="15598113"/>
              <a:ext cx="1197791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smtClean="0">
                  <a:latin typeface="Arial"/>
                  <a:cs typeface="Arial"/>
                </a:rPr>
                <a:t>Network 4</a:t>
              </a:r>
              <a:endParaRPr lang="en-US" sz="1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5" name="TextBox 214"/>
            <p:cNvSpPr txBox="1"/>
            <p:nvPr/>
          </p:nvSpPr>
          <p:spPr>
            <a:xfrm>
              <a:off x="32346039" y="17557257"/>
              <a:ext cx="851425" cy="24594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smtClean="0">
                  <a:latin typeface="Arial"/>
                  <a:cs typeface="Arial"/>
                </a:rPr>
                <a:t>Network 5</a:t>
              </a:r>
              <a:endParaRPr lang="en-US" sz="1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6" name="TextBox 215"/>
            <p:cNvSpPr txBox="1"/>
            <p:nvPr/>
          </p:nvSpPr>
          <p:spPr>
            <a:xfrm>
              <a:off x="34722942" y="13547927"/>
              <a:ext cx="1197791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000" b="1" dirty="0" smtClean="0">
                  <a:latin typeface="Arial"/>
                  <a:cs typeface="Arial"/>
                </a:rPr>
                <a:t>Network 2</a:t>
              </a:r>
              <a:endParaRPr lang="en-US" sz="1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aphicFrame>
        <p:nvGraphicFramePr>
          <p:cNvPr id="119" name="Table 1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9533136"/>
              </p:ext>
            </p:extLst>
          </p:nvPr>
        </p:nvGraphicFramePr>
        <p:xfrm>
          <a:off x="38349627" y="10063474"/>
          <a:ext cx="3721198" cy="241299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60599"/>
                <a:gridCol w="1860599"/>
              </a:tblGrid>
              <a:tr h="265019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Network</a:t>
                      </a:r>
                      <a:endParaRPr lang="en-US" sz="14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263" marR="88263" marT="44132" marB="44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LSE:minLSE</a:t>
                      </a:r>
                      <a:r>
                        <a:rPr lang="en-US" sz="14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ratio</a:t>
                      </a:r>
                      <a:endParaRPr lang="en-US" sz="14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263" marR="88263" marT="44132" marB="44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6501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US" sz="14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263" marR="88263" marT="44132" marB="44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1.4206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263" marR="88263" marT="44132" marB="44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65019">
                <a:tc>
                  <a:txBody>
                    <a:bodyPr/>
                    <a:lstStyle/>
                    <a:p>
                      <a:pPr algn="ctr"/>
                      <a:r>
                        <a:rPr lang="en-US" sz="1400" u="none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n-US" sz="1400" b="1" u="none" dirty="0" smtClean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263" marR="88263" marT="44132" marB="44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1.3580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263" marR="88263" marT="44132" marB="44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65019">
                <a:tc>
                  <a:txBody>
                    <a:bodyPr/>
                    <a:lstStyle/>
                    <a:p>
                      <a:pPr algn="ctr"/>
                      <a:r>
                        <a:rPr lang="en-US" sz="1400" u="none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en-US" sz="1400" b="1" u="none" dirty="0" smtClean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263" marR="88263" marT="44132" marB="44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1.4100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263" marR="88263" marT="44132" marB="44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65019">
                <a:tc>
                  <a:txBody>
                    <a:bodyPr/>
                    <a:lstStyle/>
                    <a:p>
                      <a:pPr algn="ctr"/>
                      <a:r>
                        <a:rPr lang="en-US" sz="1400" u="none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  <a:endParaRPr lang="en-US" sz="1400" b="1" u="none" dirty="0" smtClean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263" marR="88263" marT="44132" marB="44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21945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sz="1400" u="none" strike="noStrike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1.3000</a:t>
                      </a:r>
                      <a:endParaRPr lang="is-IS" sz="1400" b="0" i="0" u="none" strike="noStrike" dirty="0" smtClean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263" marR="88263" marT="44132" marB="44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65019">
                <a:tc>
                  <a:txBody>
                    <a:bodyPr/>
                    <a:lstStyle/>
                    <a:p>
                      <a:pPr algn="ctr"/>
                      <a:r>
                        <a:rPr lang="en-US" sz="1400" u="none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  <a:endParaRPr lang="en-US" sz="1400" b="1" u="none" dirty="0" smtClean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263" marR="88263" marT="44132" marB="44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21945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sz="1400" u="none" strike="noStrike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1.4263</a:t>
                      </a:r>
                      <a:endParaRPr lang="is-IS" sz="1400" b="0" i="0" u="none" strike="noStrike" dirty="0" smtClean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263" marR="88263" marT="44132" marB="44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65019">
                <a:tc>
                  <a:txBody>
                    <a:bodyPr/>
                    <a:lstStyle/>
                    <a:p>
                      <a:pPr marL="0" marR="0" indent="0" algn="ctr" defTabSz="21945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u="none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  <a:endParaRPr lang="en-US" sz="1400" b="1" u="none" dirty="0" smtClean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263" marR="88263" marT="44132" marB="44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sz="1400" u="none" strike="noStrike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1.3973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263" marR="88263" marT="44132" marB="44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65019">
                <a:tc>
                  <a:txBody>
                    <a:bodyPr/>
                    <a:lstStyle/>
                    <a:p>
                      <a:pPr marL="0" marR="0" indent="0" algn="ctr" defTabSz="21945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u="none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Average</a:t>
                      </a:r>
                    </a:p>
                  </a:txBody>
                  <a:tcPr marL="88263" marR="88263" marT="44132" marB="44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1.3854</a:t>
                      </a:r>
                      <a:endParaRPr lang="en-US" sz="14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263" marR="88263" marT="44132" marB="44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195" name="Chart 19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16217974"/>
              </p:ext>
            </p:extLst>
          </p:nvPr>
        </p:nvGraphicFramePr>
        <p:xfrm>
          <a:off x="13440353" y="21901330"/>
          <a:ext cx="8959952" cy="37765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5"/>
          </a:graphicData>
        </a:graphic>
      </p:graphicFrame>
      <p:cxnSp>
        <p:nvCxnSpPr>
          <p:cNvPr id="221" name="Straight Connector 220"/>
          <p:cNvCxnSpPr/>
          <p:nvPr/>
        </p:nvCxnSpPr>
        <p:spPr>
          <a:xfrm flipV="1">
            <a:off x="17000190" y="29056147"/>
            <a:ext cx="11262404" cy="2"/>
          </a:xfrm>
          <a:prstGeom prst="line">
            <a:avLst/>
          </a:prstGeom>
          <a:ln w="28575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43724888" y="3930555"/>
            <a:ext cx="184666" cy="14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31613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5056</TotalTime>
  <Words>1548</Words>
  <Application>Microsoft Macintosh PowerPoint</Application>
  <PresentationFormat>Custom</PresentationFormat>
  <Paragraphs>193</Paragraphs>
  <Slides>1</Slides>
  <Notes>0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3" baseType="lpstr">
      <vt:lpstr>Office Theme</vt:lpstr>
      <vt:lpstr>Equation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Natalie Williams</dc:creator>
  <cp:lastModifiedBy>Brandon Klein</cp:lastModifiedBy>
  <cp:revision>530</cp:revision>
  <dcterms:created xsi:type="dcterms:W3CDTF">2015-02-26T23:10:39Z</dcterms:created>
  <dcterms:modified xsi:type="dcterms:W3CDTF">2017-01-27T20:02:24Z</dcterms:modified>
</cp:coreProperties>
</file>